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71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9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504" y="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377E-EF72-4EF0-A4F2-EF438A2076B1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C8D7-F7D3-49E5-80D6-25C62AF09D6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70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377E-EF72-4EF0-A4F2-EF438A2076B1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C8D7-F7D3-49E5-80D6-25C62AF09D6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6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377E-EF72-4EF0-A4F2-EF438A2076B1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C8D7-F7D3-49E5-80D6-25C62AF09D6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99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377E-EF72-4EF0-A4F2-EF438A2076B1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C8D7-F7D3-49E5-80D6-25C62AF09D6F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0961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377E-EF72-4EF0-A4F2-EF438A2076B1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C8D7-F7D3-49E5-80D6-25C62AF09D6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46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377E-EF72-4EF0-A4F2-EF438A2076B1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C8D7-F7D3-49E5-80D6-25C62AF09D6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28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na de 3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377E-EF72-4EF0-A4F2-EF438A2076B1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C8D7-F7D3-49E5-80D6-25C62AF09D6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98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377E-EF72-4EF0-A4F2-EF438A2076B1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C8D7-F7D3-49E5-80D6-25C62AF09D6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73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377E-EF72-4EF0-A4F2-EF438A2076B1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C8D7-F7D3-49E5-80D6-25C62AF09D6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35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377E-EF72-4EF0-A4F2-EF438A2076B1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C8D7-F7D3-49E5-80D6-25C62AF09D6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377E-EF72-4EF0-A4F2-EF438A2076B1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C8D7-F7D3-49E5-80D6-25C62AF09D6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29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377E-EF72-4EF0-A4F2-EF438A2076B1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C8D7-F7D3-49E5-80D6-25C62AF09D6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669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377E-EF72-4EF0-A4F2-EF438A2076B1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C8D7-F7D3-49E5-80D6-25C62AF09D6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9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377E-EF72-4EF0-A4F2-EF438A2076B1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C8D7-F7D3-49E5-80D6-25C62AF09D6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2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377E-EF72-4EF0-A4F2-EF438A2076B1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C8D7-F7D3-49E5-80D6-25C62AF09D6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50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377E-EF72-4EF0-A4F2-EF438A2076B1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C8D7-F7D3-49E5-80D6-25C62AF09D6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32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377E-EF72-4EF0-A4F2-EF438A2076B1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C8D7-F7D3-49E5-80D6-25C62AF09D6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28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EA8377E-EF72-4EF0-A4F2-EF438A2076B1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9C8D7-F7D3-49E5-80D6-25C62AF09D6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871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2D782B-60BE-E3DE-31FC-10CAC44608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462" y="1448596"/>
            <a:ext cx="10357167" cy="1475013"/>
          </a:xfrm>
          <a:solidFill>
            <a:schemeClr val="accent1">
              <a:lumMod val="75000"/>
            </a:schemeClr>
          </a:solidFill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Slab 700" panose="02000000000000000000" pitchFamily="50" charset="0"/>
                <a:cs typeface="Courier New" panose="02070309020205020404" pitchFamily="49" charset="0"/>
              </a:rPr>
              <a:t>P </a:t>
            </a:r>
            <a:r>
              <a:rPr lang="en-US" sz="8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Slab 700" panose="02000000000000000000" pitchFamily="50" charset="0"/>
                <a:cs typeface="Courier New" panose="02070309020205020404" pitchFamily="49" charset="0"/>
              </a:rPr>
              <a:t>i</a:t>
            </a:r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Slab 700" panose="02000000000000000000" pitchFamily="50" charset="0"/>
                <a:cs typeface="Courier New" panose="02070309020205020404" pitchFamily="49" charset="0"/>
              </a:rPr>
              <a:t> t c h</a:t>
            </a:r>
            <a:endParaRPr lang="en-US" sz="88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latin typeface="Museo Slab 700" panose="02000000000000000000" pitchFamily="50" charset="0"/>
              <a:cs typeface="Courier New" panose="02070309020205020404" pitchFamily="49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AD775F-D5DD-DB8D-1E3D-47AD6A5FF2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960" y="2996094"/>
            <a:ext cx="10993546" cy="590321"/>
          </a:xfrm>
        </p:spPr>
        <p:txBody>
          <a:bodyPr/>
          <a:lstStyle/>
          <a:p>
            <a:r>
              <a:rPr lang="pt-PT" dirty="0">
                <a:latin typeface="Museu slab"/>
                <a:cs typeface="Arial" panose="020B0604020202020204" pitchFamily="34" charset="0"/>
              </a:rPr>
              <a:t>Framework</a:t>
            </a:r>
            <a:r>
              <a:rPr lang="pt-PT" dirty="0">
                <a:latin typeface="Museu slab"/>
                <a:cs typeface="Courier New" panose="02070309020205020404" pitchFamily="49" charset="0"/>
              </a:rPr>
              <a:t> </a:t>
            </a:r>
            <a:endParaRPr lang="en-US" dirty="0">
              <a:latin typeface="Museu slab"/>
              <a:cs typeface="Courier New" panose="02070309020205020404" pitchFamily="49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D10A4C4-E2A7-D4C9-DD57-90F3D3AF104E}"/>
              </a:ext>
            </a:extLst>
          </p:cNvPr>
          <p:cNvSpPr txBox="1"/>
          <p:nvPr/>
        </p:nvSpPr>
        <p:spPr>
          <a:xfrm>
            <a:off x="392658" y="3785882"/>
            <a:ext cx="11406684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msi Pro AKS Normal Black" panose="020F0903040100060004" pitchFamily="34" charset="-34"/>
              </a:rPr>
              <a:t>Usa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msi Pro AKS Normal Black" panose="020F0903040100060004" pitchFamily="34" charset="-34"/>
              </a:rPr>
              <a:t>qualquer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msi Pro AKS Normal Black" panose="020F0903040100060004" pitchFamily="34" charset="-34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msi Pro AKS Normal Black" panose="020F0903040100060004" pitchFamily="34" charset="-34"/>
              </a:rPr>
              <a:t>informação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msi Pro AKS Normal Black" panose="020F0903040100060004" pitchFamily="34" charset="-34"/>
              </a:rPr>
              <a:t> (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msi Pro AKS Normal Black" panose="020F0903040100060004" pitchFamily="34" charset="-34"/>
              </a:rPr>
              <a:t>texto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msi Pro AKS Normal Black" panose="020F0903040100060004" pitchFamily="34" charset="-34"/>
              </a:rPr>
              <a:t>,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msi Pro AKS Normal Black" panose="020F0903040100060004" pitchFamily="34" charset="-34"/>
              </a:rPr>
              <a:t>fotos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msi Pro AKS Normal Black" panose="020F0903040100060004" pitchFamily="34" charset="-34"/>
              </a:rPr>
              <a:t>,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msi Pro AKS Normal Black" panose="020F0903040100060004" pitchFamily="34" charset="-34"/>
              </a:rPr>
              <a:t>gráficos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msi Pro AKS Normal Black" panose="020F0903040100060004" pitchFamily="34" charset="-34"/>
              </a:rPr>
              <a:t>,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msi Pro AKS Normal Black" panose="020F0903040100060004" pitchFamily="34" charset="-34"/>
              </a:rPr>
              <a:t>vídeos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msi Pro AKS Normal Black" panose="020F0903040100060004" pitchFamily="34" charset="-34"/>
              </a:rPr>
              <a:t>)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msi Pro AKS Normal Black" panose="020F0903040100060004" pitchFamily="34" charset="-34"/>
              </a:rPr>
              <a:t>ou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msi Pro AKS Normal Black" panose="020F0903040100060004" pitchFamily="34" charset="-34"/>
              </a:rPr>
              <a:t> o que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msi Pro AKS Normal Black" panose="020F0903040100060004" pitchFamily="34" charset="-34"/>
              </a:rPr>
              <a:t>achares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msi Pro AKS Normal Black" panose="020F0903040100060004" pitchFamily="34" charset="-34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msi Pro AKS Normal Black" panose="020F0903040100060004" pitchFamily="34" charset="-34"/>
              </a:rPr>
              <a:t>útil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msi Pro AKS Normal Black" panose="020F0903040100060004" pitchFamily="34" charset="-34"/>
              </a:rPr>
              <a:t> para responder a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msi Pro AKS Normal Black" panose="020F0903040100060004" pitchFamily="34" charset="-34"/>
              </a:rPr>
              <a:t>todos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msi Pro AKS Normal Black" panose="020F0903040100060004" pitchFamily="34" charset="-34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msi Pro AKS Normal Black" panose="020F0903040100060004" pitchFamily="34" charset="-34"/>
              </a:rPr>
              <a:t>os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msi Pro AKS Normal Black" panose="020F0903040100060004" pitchFamily="34" charset="-34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msi Pro AKS Normal Black" panose="020F0903040100060004" pitchFamily="34" charset="-34"/>
              </a:rPr>
              <a:t>seguintes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msi Pro AKS Normal Black" panose="020F0903040100060004" pitchFamily="34" charset="-34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msi Pro AKS Normal Black" panose="020F0903040100060004" pitchFamily="34" charset="-34"/>
              </a:rPr>
              <a:t>critérios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msi Pro AKS Normal Black" panose="020F0903040100060004" pitchFamily="34" charset="-34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en-GB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msi Pro AKS Normal Black" panose="020F0903040100060004" pitchFamily="34" charset="-34"/>
            </a:endParaRPr>
          </a:p>
          <a:p>
            <a:pPr algn="ctr">
              <a:lnSpc>
                <a:spcPct val="150000"/>
              </a:lnSpc>
            </a:pPr>
            <a:r>
              <a:rPr lang="pt-PT" u="sng" dirty="0">
                <a:latin typeface="Arial Black" panose="020B0A04020102020204" pitchFamily="34" charset="0"/>
                <a:cs typeface="Amsi Pro AKS Normal Black" panose="020F0903040100060004" pitchFamily="34" charset="-34"/>
              </a:rPr>
              <a:t>Máximo: 10 slides</a:t>
            </a:r>
          </a:p>
          <a:p>
            <a:pPr algn="ctr"/>
            <a:endParaRPr lang="en-GB" sz="1600" b="1" dirty="0">
              <a:latin typeface="Museu slab"/>
            </a:endParaRPr>
          </a:p>
          <a:p>
            <a:pPr algn="ctr"/>
            <a:br>
              <a:rPr lang="en-GB" dirty="0">
                <a:solidFill>
                  <a:schemeClr val="accent2"/>
                </a:solidFill>
                <a:latin typeface="Museu slab"/>
              </a:rPr>
            </a:br>
            <a:endParaRPr lang="en-GB" dirty="0">
              <a:solidFill>
                <a:schemeClr val="accent2"/>
              </a:solidFill>
              <a:latin typeface="Museu slab"/>
            </a:endParaRPr>
          </a:p>
          <a:p>
            <a:pPr>
              <a:lnSpc>
                <a:spcPct val="150000"/>
              </a:lnSpc>
            </a:pPr>
            <a:endParaRPr lang="en-GB" dirty="0">
              <a:latin typeface="Gill Sans MT" panose="020B0502020104020203" pitchFamily="34" charset="77"/>
            </a:endParaRPr>
          </a:p>
          <a:p>
            <a:endParaRPr lang="pt-PT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BB166D6-EF07-70EC-1FE4-CA49AD66E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3810" y="-926344"/>
            <a:ext cx="3292426" cy="3295213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2970356D-83A8-29A9-AFE0-86F1A7396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804" y="6114343"/>
            <a:ext cx="11984391" cy="52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88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B5A56D-B954-190E-EDD2-F512A333D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6000" dirty="0">
                <a:latin typeface="Courier New" panose="02070309020205020404" pitchFamily="49" charset="0"/>
                <a:cs typeface="Courier New" panose="02070309020205020404" pitchFamily="49" charset="0"/>
              </a:rPr>
              <a:t>VALOR/BENEFÍCIOS</a:t>
            </a:r>
            <a:endParaRPr lang="en-US" sz="6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07CE3E3-7A3F-414D-2368-675822420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>
                <a:latin typeface="Museu slab"/>
              </a:rPr>
              <a:t>Melhorar?</a:t>
            </a:r>
          </a:p>
          <a:p>
            <a:r>
              <a:rPr lang="pt-PT" dirty="0">
                <a:latin typeface="Museu slab"/>
              </a:rPr>
              <a:t>Reduzir?</a:t>
            </a:r>
          </a:p>
          <a:p>
            <a:r>
              <a:rPr lang="pt-PT" dirty="0">
                <a:latin typeface="Museu slab"/>
              </a:rPr>
              <a:t>Prevenir?</a:t>
            </a:r>
            <a:endParaRPr lang="en-US" dirty="0">
              <a:latin typeface="Museu slab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2A102D4-74C2-13E2-B69D-83BC6A83C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52" y="-175603"/>
            <a:ext cx="1452858" cy="145408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39775FF-A446-7E60-85BD-5CA7D7158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0" t="14190" r="13001" b="41856"/>
          <a:stretch>
            <a:fillRect/>
          </a:stretch>
        </p:blipFill>
        <p:spPr>
          <a:xfrm>
            <a:off x="8039933" y="3120272"/>
            <a:ext cx="2790335" cy="30144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54200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8844EB-87D2-72E6-0B5A-7E39E3BC6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6000" dirty="0">
                <a:latin typeface="Courier New" panose="02070309020205020404" pitchFamily="49" charset="0"/>
                <a:cs typeface="Courier New" panose="02070309020205020404" pitchFamily="49" charset="0"/>
              </a:rPr>
              <a:t>ROADMAP/VALORIZAÇÃO</a:t>
            </a:r>
            <a:endParaRPr lang="en-US" sz="6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281EC7E-4F4A-0371-9F67-A9087916E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>
                <a:latin typeface="Museu slab"/>
              </a:rPr>
              <a:t>Progressão TRL</a:t>
            </a:r>
          </a:p>
          <a:p>
            <a:r>
              <a:rPr lang="pt-PT" dirty="0">
                <a:latin typeface="Museu slab"/>
              </a:rPr>
              <a:t>Objetivos?</a:t>
            </a:r>
          </a:p>
          <a:p>
            <a:endParaRPr lang="en-US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A7313B0-79C7-2CE4-B178-4CB6408AE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52" y="-175603"/>
            <a:ext cx="1452858" cy="1454088"/>
          </a:xfrm>
          <a:prstGeom prst="rect">
            <a:avLst/>
          </a:prstGeom>
        </p:spPr>
      </p:pic>
      <p:grpSp>
        <p:nvGrpSpPr>
          <p:cNvPr id="5" name="Group 174">
            <a:extLst>
              <a:ext uri="{FF2B5EF4-FFF2-40B4-BE49-F238E27FC236}">
                <a16:creationId xmlns:a16="http://schemas.microsoft.com/office/drawing/2014/main" id="{C64E839A-CF60-DC59-FD3F-2899BD97D9F8}"/>
              </a:ext>
            </a:extLst>
          </p:cNvPr>
          <p:cNvGrpSpPr/>
          <p:nvPr/>
        </p:nvGrpSpPr>
        <p:grpSpPr>
          <a:xfrm>
            <a:off x="5690327" y="2448122"/>
            <a:ext cx="6021995" cy="4122810"/>
            <a:chOff x="5778284" y="1481732"/>
            <a:chExt cx="6021995" cy="4122810"/>
          </a:xfrm>
        </p:grpSpPr>
        <p:pic>
          <p:nvPicPr>
            <p:cNvPr id="6" name="Imagem 3">
              <a:extLst>
                <a:ext uri="{FF2B5EF4-FFF2-40B4-BE49-F238E27FC236}">
                  <a16:creationId xmlns:a16="http://schemas.microsoft.com/office/drawing/2014/main" id="{2BB2B9E3-9572-4F59-A688-10F9FFC93D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45239" t="20041" r="42027" b="60323"/>
            <a:stretch/>
          </p:blipFill>
          <p:spPr bwMode="auto">
            <a:xfrm>
              <a:off x="10894705" y="1481732"/>
              <a:ext cx="905574" cy="958134"/>
            </a:xfrm>
            <a:prstGeom prst="rect">
              <a:avLst/>
            </a:prstGeom>
          </p:spPr>
        </p:pic>
        <p:grpSp>
          <p:nvGrpSpPr>
            <p:cNvPr id="7" name="Google Shape;1763;p35">
              <a:extLst>
                <a:ext uri="{FF2B5EF4-FFF2-40B4-BE49-F238E27FC236}">
                  <a16:creationId xmlns:a16="http://schemas.microsoft.com/office/drawing/2014/main" id="{EEDEA88F-3673-211B-0AB4-37D9F63AB7AF}"/>
                </a:ext>
              </a:extLst>
            </p:cNvPr>
            <p:cNvGrpSpPr/>
            <p:nvPr/>
          </p:nvGrpSpPr>
          <p:grpSpPr>
            <a:xfrm>
              <a:off x="6856581" y="3699944"/>
              <a:ext cx="89176" cy="1111176"/>
              <a:chOff x="5117952" y="2967078"/>
              <a:chExt cx="66720" cy="831360"/>
            </a:xfrm>
          </p:grpSpPr>
          <p:sp>
            <p:nvSpPr>
              <p:cNvPr id="10" name="Google Shape;1764;p35">
                <a:extLst>
                  <a:ext uri="{FF2B5EF4-FFF2-40B4-BE49-F238E27FC236}">
                    <a16:creationId xmlns:a16="http://schemas.microsoft.com/office/drawing/2014/main" id="{BF9105EB-DA3A-8CC9-2413-9574B1DAFFE0}"/>
                  </a:ext>
                </a:extLst>
              </p:cNvPr>
              <p:cNvSpPr/>
              <p:nvPr/>
            </p:nvSpPr>
            <p:spPr>
              <a:xfrm>
                <a:off x="5148448" y="3052806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765;p35">
                <a:extLst>
                  <a:ext uri="{FF2B5EF4-FFF2-40B4-BE49-F238E27FC236}">
                    <a16:creationId xmlns:a16="http://schemas.microsoft.com/office/drawing/2014/main" id="{F42ACA69-9CA1-63B9-D3F6-E454C0A6EAAF}"/>
                  </a:ext>
                </a:extLst>
              </p:cNvPr>
              <p:cNvSpPr/>
              <p:nvPr/>
            </p:nvSpPr>
            <p:spPr>
              <a:xfrm>
                <a:off x="5148448" y="3138534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766;p35">
                <a:extLst>
                  <a:ext uri="{FF2B5EF4-FFF2-40B4-BE49-F238E27FC236}">
                    <a16:creationId xmlns:a16="http://schemas.microsoft.com/office/drawing/2014/main" id="{67A8CA63-1667-9C6B-C8B0-8C4E86345CA2}"/>
                  </a:ext>
                </a:extLst>
              </p:cNvPr>
              <p:cNvSpPr/>
              <p:nvPr/>
            </p:nvSpPr>
            <p:spPr>
              <a:xfrm>
                <a:off x="5148448" y="3224262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0"/>
                    </a:moveTo>
                    <a:lnTo>
                      <a:pt x="0" y="1488"/>
                    </a:lnTo>
                    <a:lnTo>
                      <a:pt x="298" y="1488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767;p35">
                <a:extLst>
                  <a:ext uri="{FF2B5EF4-FFF2-40B4-BE49-F238E27FC236}">
                    <a16:creationId xmlns:a16="http://schemas.microsoft.com/office/drawing/2014/main" id="{9EC133AF-92B9-5108-0615-19662FE4C498}"/>
                  </a:ext>
                </a:extLst>
              </p:cNvPr>
              <p:cNvSpPr/>
              <p:nvPr/>
            </p:nvSpPr>
            <p:spPr>
              <a:xfrm>
                <a:off x="5148448" y="2967078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768;p35">
                <a:extLst>
                  <a:ext uri="{FF2B5EF4-FFF2-40B4-BE49-F238E27FC236}">
                    <a16:creationId xmlns:a16="http://schemas.microsoft.com/office/drawing/2014/main" id="{C92302C9-9945-D466-EBDE-433D82DE6E4D}"/>
                  </a:ext>
                </a:extLst>
              </p:cNvPr>
              <p:cNvSpPr/>
              <p:nvPr/>
            </p:nvSpPr>
            <p:spPr>
              <a:xfrm>
                <a:off x="5148448" y="3657830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769;p35">
                <a:extLst>
                  <a:ext uri="{FF2B5EF4-FFF2-40B4-BE49-F238E27FC236}">
                    <a16:creationId xmlns:a16="http://schemas.microsoft.com/office/drawing/2014/main" id="{581D1AB9-1CE8-B2A4-9FC1-B78411ACDFF1}"/>
                  </a:ext>
                </a:extLst>
              </p:cNvPr>
              <p:cNvSpPr/>
              <p:nvPr/>
            </p:nvSpPr>
            <p:spPr>
              <a:xfrm>
                <a:off x="5148448" y="3572102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770;p35">
                <a:extLst>
                  <a:ext uri="{FF2B5EF4-FFF2-40B4-BE49-F238E27FC236}">
                    <a16:creationId xmlns:a16="http://schemas.microsoft.com/office/drawing/2014/main" id="{63DD7DC9-A202-25B9-0BCD-645A510CD39E}"/>
                  </a:ext>
                </a:extLst>
              </p:cNvPr>
              <p:cNvSpPr/>
              <p:nvPr/>
            </p:nvSpPr>
            <p:spPr>
              <a:xfrm>
                <a:off x="5148448" y="3481414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71;p35">
                <a:extLst>
                  <a:ext uri="{FF2B5EF4-FFF2-40B4-BE49-F238E27FC236}">
                    <a16:creationId xmlns:a16="http://schemas.microsoft.com/office/drawing/2014/main" id="{372FC497-045F-0081-EE29-BAC56E38D108}"/>
                  </a:ext>
                </a:extLst>
              </p:cNvPr>
              <p:cNvSpPr/>
              <p:nvPr/>
            </p:nvSpPr>
            <p:spPr>
              <a:xfrm>
                <a:off x="5148448" y="3395686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772;p35">
                <a:extLst>
                  <a:ext uri="{FF2B5EF4-FFF2-40B4-BE49-F238E27FC236}">
                    <a16:creationId xmlns:a16="http://schemas.microsoft.com/office/drawing/2014/main" id="{1EA5EADB-2786-BFCB-021C-2C3956587445}"/>
                  </a:ext>
                </a:extLst>
              </p:cNvPr>
              <p:cNvSpPr/>
              <p:nvPr/>
            </p:nvSpPr>
            <p:spPr>
              <a:xfrm>
                <a:off x="5148448" y="3309958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773;p35">
                <a:extLst>
                  <a:ext uri="{FF2B5EF4-FFF2-40B4-BE49-F238E27FC236}">
                    <a16:creationId xmlns:a16="http://schemas.microsoft.com/office/drawing/2014/main" id="{20D96E41-629C-3A06-B580-6091D0BB7DB7}"/>
                  </a:ext>
                </a:extLst>
              </p:cNvPr>
              <p:cNvSpPr/>
              <p:nvPr/>
            </p:nvSpPr>
            <p:spPr>
              <a:xfrm>
                <a:off x="5117952" y="3731750"/>
                <a:ext cx="66720" cy="66688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2084" extrusionOk="0">
                    <a:moveTo>
                      <a:pt x="1037" y="0"/>
                    </a:moveTo>
                    <a:cubicBezTo>
                      <a:pt x="465" y="0"/>
                      <a:pt x="1" y="464"/>
                      <a:pt x="1" y="1048"/>
                    </a:cubicBezTo>
                    <a:cubicBezTo>
                      <a:pt x="1" y="1619"/>
                      <a:pt x="465" y="2084"/>
                      <a:pt x="1037" y="2084"/>
                    </a:cubicBezTo>
                    <a:cubicBezTo>
                      <a:pt x="1620" y="2084"/>
                      <a:pt x="2084" y="1619"/>
                      <a:pt x="2084" y="1048"/>
                    </a:cubicBezTo>
                    <a:cubicBezTo>
                      <a:pt x="2084" y="464"/>
                      <a:pt x="1620" y="0"/>
                      <a:pt x="1037" y="0"/>
                    </a:cubicBez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" name="Google Shape;1774;p35">
              <a:extLst>
                <a:ext uri="{FF2B5EF4-FFF2-40B4-BE49-F238E27FC236}">
                  <a16:creationId xmlns:a16="http://schemas.microsoft.com/office/drawing/2014/main" id="{D701C7C6-A5FE-B381-E183-FF50B90980B2}"/>
                </a:ext>
              </a:extLst>
            </p:cNvPr>
            <p:cNvSpPr/>
            <p:nvPr/>
          </p:nvSpPr>
          <p:spPr>
            <a:xfrm>
              <a:off x="6057073" y="3598103"/>
              <a:ext cx="1688192" cy="470560"/>
            </a:xfrm>
            <a:custGeom>
              <a:avLst/>
              <a:gdLst/>
              <a:ahLst/>
              <a:cxnLst/>
              <a:rect l="l" t="t" r="r" b="b"/>
              <a:pathLst>
                <a:path w="39471" h="11002" extrusionOk="0">
                  <a:moveTo>
                    <a:pt x="1227" y="1"/>
                  </a:moveTo>
                  <a:cubicBezTo>
                    <a:pt x="465" y="1"/>
                    <a:pt x="1" y="858"/>
                    <a:pt x="418" y="1501"/>
                  </a:cubicBezTo>
                  <a:lnTo>
                    <a:pt x="6359" y="10561"/>
                  </a:lnTo>
                  <a:cubicBezTo>
                    <a:pt x="6537" y="10835"/>
                    <a:pt x="6847" y="11002"/>
                    <a:pt x="7168" y="11002"/>
                  </a:cubicBezTo>
                  <a:lnTo>
                    <a:pt x="38232" y="11002"/>
                  </a:lnTo>
                  <a:cubicBezTo>
                    <a:pt x="39006" y="11002"/>
                    <a:pt x="39470" y="10145"/>
                    <a:pt x="39041" y="9502"/>
                  </a:cubicBezTo>
                  <a:lnTo>
                    <a:pt x="33112" y="441"/>
                  </a:lnTo>
                  <a:cubicBezTo>
                    <a:pt x="32934" y="167"/>
                    <a:pt x="32624" y="1"/>
                    <a:pt x="32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2028</a:t>
              </a:r>
              <a:endParaRPr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" name="Google Shape;1780;p35">
              <a:extLst>
                <a:ext uri="{FF2B5EF4-FFF2-40B4-BE49-F238E27FC236}">
                  <a16:creationId xmlns:a16="http://schemas.microsoft.com/office/drawing/2014/main" id="{76406FA8-9FB4-A378-43C7-B95FED03A166}"/>
                </a:ext>
              </a:extLst>
            </p:cNvPr>
            <p:cNvSpPr txBox="1"/>
            <p:nvPr/>
          </p:nvSpPr>
          <p:spPr>
            <a:xfrm>
              <a:off x="5778284" y="4889608"/>
              <a:ext cx="2374745" cy="7149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>
                <a:defRPr lang="en-US"/>
              </a:defPPr>
              <a:lvl1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 sz="2000" b="1" i="1">
                  <a:solidFill>
                    <a:srgbClr val="434343"/>
                  </a:solidFill>
                  <a:latin typeface="+mn-lt"/>
                  <a:ea typeface="Roboto"/>
                  <a:cs typeface="Roboto"/>
                </a:defRPr>
              </a:lvl1pPr>
            </a:lstStyle>
            <a:p>
              <a:r>
                <a:rPr lang="pt-PT" dirty="0"/>
                <a:t> </a:t>
              </a:r>
            </a:p>
          </p:txBody>
        </p:sp>
      </p:grpSp>
      <p:grpSp>
        <p:nvGrpSpPr>
          <p:cNvPr id="20" name="Group 171">
            <a:extLst>
              <a:ext uri="{FF2B5EF4-FFF2-40B4-BE49-F238E27FC236}">
                <a16:creationId xmlns:a16="http://schemas.microsoft.com/office/drawing/2014/main" id="{58E640E0-BCE2-7FD0-5013-596C5477DA51}"/>
              </a:ext>
            </a:extLst>
          </p:cNvPr>
          <p:cNvGrpSpPr/>
          <p:nvPr/>
        </p:nvGrpSpPr>
        <p:grpSpPr>
          <a:xfrm>
            <a:off x="1335575" y="2456298"/>
            <a:ext cx="2003661" cy="3622347"/>
            <a:chOff x="936138" y="1468748"/>
            <a:chExt cx="2003661" cy="3622347"/>
          </a:xfrm>
        </p:grpSpPr>
        <p:grpSp>
          <p:nvGrpSpPr>
            <p:cNvPr id="21" name="Google Shape;1806;p35">
              <a:extLst>
                <a:ext uri="{FF2B5EF4-FFF2-40B4-BE49-F238E27FC236}">
                  <a16:creationId xmlns:a16="http://schemas.microsoft.com/office/drawing/2014/main" id="{F518B56E-5123-AAE3-B389-3D286875070E}"/>
                </a:ext>
              </a:extLst>
            </p:cNvPr>
            <p:cNvGrpSpPr/>
            <p:nvPr/>
          </p:nvGrpSpPr>
          <p:grpSpPr>
            <a:xfrm rot="10800000">
              <a:off x="2021138" y="2844936"/>
              <a:ext cx="89176" cy="1111176"/>
              <a:chOff x="5117952" y="2967078"/>
              <a:chExt cx="66720" cy="831360"/>
            </a:xfrm>
          </p:grpSpPr>
          <p:sp>
            <p:nvSpPr>
              <p:cNvPr id="26" name="Google Shape;1807;p35">
                <a:extLst>
                  <a:ext uri="{FF2B5EF4-FFF2-40B4-BE49-F238E27FC236}">
                    <a16:creationId xmlns:a16="http://schemas.microsoft.com/office/drawing/2014/main" id="{E2598E0A-645A-3FCD-07C9-1CF118E37B2A}"/>
                  </a:ext>
                </a:extLst>
              </p:cNvPr>
              <p:cNvSpPr/>
              <p:nvPr/>
            </p:nvSpPr>
            <p:spPr>
              <a:xfrm>
                <a:off x="5148448" y="3052806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808;p35">
                <a:extLst>
                  <a:ext uri="{FF2B5EF4-FFF2-40B4-BE49-F238E27FC236}">
                    <a16:creationId xmlns:a16="http://schemas.microsoft.com/office/drawing/2014/main" id="{D58796C7-3BE1-04CF-70C9-6A67189782DB}"/>
                  </a:ext>
                </a:extLst>
              </p:cNvPr>
              <p:cNvSpPr/>
              <p:nvPr/>
            </p:nvSpPr>
            <p:spPr>
              <a:xfrm>
                <a:off x="5148448" y="3138534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809;p35">
                <a:extLst>
                  <a:ext uri="{FF2B5EF4-FFF2-40B4-BE49-F238E27FC236}">
                    <a16:creationId xmlns:a16="http://schemas.microsoft.com/office/drawing/2014/main" id="{7DBDE001-6D4D-8846-F9CF-EDFB60B692C1}"/>
                  </a:ext>
                </a:extLst>
              </p:cNvPr>
              <p:cNvSpPr/>
              <p:nvPr/>
            </p:nvSpPr>
            <p:spPr>
              <a:xfrm>
                <a:off x="5148448" y="3224262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0"/>
                    </a:moveTo>
                    <a:lnTo>
                      <a:pt x="0" y="1488"/>
                    </a:lnTo>
                    <a:lnTo>
                      <a:pt x="298" y="1488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810;p35">
                <a:extLst>
                  <a:ext uri="{FF2B5EF4-FFF2-40B4-BE49-F238E27FC236}">
                    <a16:creationId xmlns:a16="http://schemas.microsoft.com/office/drawing/2014/main" id="{9799D58A-7AA7-B1A8-A96A-EBFF499BE5CE}"/>
                  </a:ext>
                </a:extLst>
              </p:cNvPr>
              <p:cNvSpPr/>
              <p:nvPr/>
            </p:nvSpPr>
            <p:spPr>
              <a:xfrm>
                <a:off x="5148448" y="2967078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811;p35">
                <a:extLst>
                  <a:ext uri="{FF2B5EF4-FFF2-40B4-BE49-F238E27FC236}">
                    <a16:creationId xmlns:a16="http://schemas.microsoft.com/office/drawing/2014/main" id="{C05690CE-AD62-CB80-1060-96477DB567BA}"/>
                  </a:ext>
                </a:extLst>
              </p:cNvPr>
              <p:cNvSpPr/>
              <p:nvPr/>
            </p:nvSpPr>
            <p:spPr>
              <a:xfrm>
                <a:off x="5148448" y="3657830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812;p35">
                <a:extLst>
                  <a:ext uri="{FF2B5EF4-FFF2-40B4-BE49-F238E27FC236}">
                    <a16:creationId xmlns:a16="http://schemas.microsoft.com/office/drawing/2014/main" id="{FD8BC510-AA6A-8985-8303-4BE7D8252029}"/>
                  </a:ext>
                </a:extLst>
              </p:cNvPr>
              <p:cNvSpPr/>
              <p:nvPr/>
            </p:nvSpPr>
            <p:spPr>
              <a:xfrm>
                <a:off x="5148448" y="3572102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813;p35">
                <a:extLst>
                  <a:ext uri="{FF2B5EF4-FFF2-40B4-BE49-F238E27FC236}">
                    <a16:creationId xmlns:a16="http://schemas.microsoft.com/office/drawing/2014/main" id="{3AB026E8-43F2-9563-8EC4-DF715127E974}"/>
                  </a:ext>
                </a:extLst>
              </p:cNvPr>
              <p:cNvSpPr/>
              <p:nvPr/>
            </p:nvSpPr>
            <p:spPr>
              <a:xfrm>
                <a:off x="5148448" y="3481414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814;p35">
                <a:extLst>
                  <a:ext uri="{FF2B5EF4-FFF2-40B4-BE49-F238E27FC236}">
                    <a16:creationId xmlns:a16="http://schemas.microsoft.com/office/drawing/2014/main" id="{B848433B-4235-12E1-00C6-B2B2E65CA8DD}"/>
                  </a:ext>
                </a:extLst>
              </p:cNvPr>
              <p:cNvSpPr/>
              <p:nvPr/>
            </p:nvSpPr>
            <p:spPr>
              <a:xfrm>
                <a:off x="5148448" y="3395686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815;p35">
                <a:extLst>
                  <a:ext uri="{FF2B5EF4-FFF2-40B4-BE49-F238E27FC236}">
                    <a16:creationId xmlns:a16="http://schemas.microsoft.com/office/drawing/2014/main" id="{198DFE36-8124-2A9D-1BE1-E58FF78584C5}"/>
                  </a:ext>
                </a:extLst>
              </p:cNvPr>
              <p:cNvSpPr/>
              <p:nvPr/>
            </p:nvSpPr>
            <p:spPr>
              <a:xfrm>
                <a:off x="5148448" y="3309958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816;p35">
                <a:extLst>
                  <a:ext uri="{FF2B5EF4-FFF2-40B4-BE49-F238E27FC236}">
                    <a16:creationId xmlns:a16="http://schemas.microsoft.com/office/drawing/2014/main" id="{EECEFD4D-CD19-D5DB-3B40-8901E9D46040}"/>
                  </a:ext>
                </a:extLst>
              </p:cNvPr>
              <p:cNvSpPr/>
              <p:nvPr/>
            </p:nvSpPr>
            <p:spPr>
              <a:xfrm>
                <a:off x="5117952" y="3731750"/>
                <a:ext cx="66720" cy="66688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2084" extrusionOk="0">
                    <a:moveTo>
                      <a:pt x="1037" y="0"/>
                    </a:moveTo>
                    <a:cubicBezTo>
                      <a:pt x="465" y="0"/>
                      <a:pt x="1" y="464"/>
                      <a:pt x="1" y="1048"/>
                    </a:cubicBezTo>
                    <a:cubicBezTo>
                      <a:pt x="1" y="1619"/>
                      <a:pt x="465" y="2084"/>
                      <a:pt x="1037" y="2084"/>
                    </a:cubicBezTo>
                    <a:cubicBezTo>
                      <a:pt x="1620" y="2084"/>
                      <a:pt x="2084" y="1619"/>
                      <a:pt x="2084" y="1048"/>
                    </a:cubicBezTo>
                    <a:cubicBezTo>
                      <a:pt x="2084" y="464"/>
                      <a:pt x="1620" y="0"/>
                      <a:pt x="1037" y="0"/>
                    </a:cubicBez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" name="Google Shape;1817;p35">
              <a:extLst>
                <a:ext uri="{FF2B5EF4-FFF2-40B4-BE49-F238E27FC236}">
                  <a16:creationId xmlns:a16="http://schemas.microsoft.com/office/drawing/2014/main" id="{F3487A83-8E5E-2B17-3B48-DDE5C482A2D0}"/>
                </a:ext>
              </a:extLst>
            </p:cNvPr>
            <p:cNvSpPr/>
            <p:nvPr/>
          </p:nvSpPr>
          <p:spPr>
            <a:xfrm>
              <a:off x="2056274" y="3605759"/>
              <a:ext cx="18862" cy="57569"/>
            </a:xfrm>
            <a:custGeom>
              <a:avLst/>
              <a:gdLst/>
              <a:ahLst/>
              <a:cxnLst/>
              <a:rect l="l" t="t" r="r" b="b"/>
              <a:pathLst>
                <a:path w="441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441" y="1346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818;p35">
              <a:extLst>
                <a:ext uri="{FF2B5EF4-FFF2-40B4-BE49-F238E27FC236}">
                  <a16:creationId xmlns:a16="http://schemas.microsoft.com/office/drawing/2014/main" id="{6A0B70E7-3020-8B22-E9A7-B8514541045B}"/>
                </a:ext>
              </a:extLst>
            </p:cNvPr>
            <p:cNvSpPr/>
            <p:nvPr/>
          </p:nvSpPr>
          <p:spPr>
            <a:xfrm>
              <a:off x="1221652" y="3598103"/>
              <a:ext cx="1688149" cy="470560"/>
            </a:xfrm>
            <a:custGeom>
              <a:avLst/>
              <a:gdLst/>
              <a:ahLst/>
              <a:cxnLst/>
              <a:rect l="l" t="t" r="r" b="b"/>
              <a:pathLst>
                <a:path w="39470" h="11002" extrusionOk="0">
                  <a:moveTo>
                    <a:pt x="1226" y="1"/>
                  </a:moveTo>
                  <a:cubicBezTo>
                    <a:pt x="464" y="1"/>
                    <a:pt x="0" y="858"/>
                    <a:pt x="417" y="1501"/>
                  </a:cubicBezTo>
                  <a:lnTo>
                    <a:pt x="6358" y="10561"/>
                  </a:lnTo>
                  <a:cubicBezTo>
                    <a:pt x="6537" y="10835"/>
                    <a:pt x="6846" y="11002"/>
                    <a:pt x="7168" y="11002"/>
                  </a:cubicBezTo>
                  <a:lnTo>
                    <a:pt x="38231" y="11002"/>
                  </a:lnTo>
                  <a:cubicBezTo>
                    <a:pt x="39005" y="11002"/>
                    <a:pt x="39469" y="10145"/>
                    <a:pt x="39041" y="9502"/>
                  </a:cubicBezTo>
                  <a:lnTo>
                    <a:pt x="33099" y="441"/>
                  </a:lnTo>
                  <a:cubicBezTo>
                    <a:pt x="32921" y="167"/>
                    <a:pt x="32623" y="1"/>
                    <a:pt x="322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2023</a:t>
              </a:r>
              <a:endParaRPr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4" name="Google Shape;1827;p35">
              <a:extLst>
                <a:ext uri="{FF2B5EF4-FFF2-40B4-BE49-F238E27FC236}">
                  <a16:creationId xmlns:a16="http://schemas.microsoft.com/office/drawing/2014/main" id="{0A5B4D15-F3AF-3545-0535-F247183E1C4C}"/>
                </a:ext>
              </a:extLst>
            </p:cNvPr>
            <p:cNvSpPr txBox="1"/>
            <p:nvPr/>
          </p:nvSpPr>
          <p:spPr>
            <a:xfrm>
              <a:off x="936138" y="1468748"/>
              <a:ext cx="2003661" cy="7149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PT" sz="2000" dirty="0">
                <a:solidFill>
                  <a:srgbClr val="434343"/>
                </a:solidFill>
                <a:latin typeface="+mn-lt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5" name="Graphic 139" descr="Scientist male with solid fill">
              <a:extLst>
                <a:ext uri="{FF2B5EF4-FFF2-40B4-BE49-F238E27FC236}">
                  <a16:creationId xmlns:a16="http://schemas.microsoft.com/office/drawing/2014/main" id="{10991BC8-FE0A-BC08-67FA-BB8816F27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71979" y="4176695"/>
              <a:ext cx="914400" cy="914400"/>
            </a:xfrm>
            <a:prstGeom prst="rect">
              <a:avLst/>
            </a:prstGeom>
          </p:spPr>
        </p:pic>
      </p:grpSp>
      <p:grpSp>
        <p:nvGrpSpPr>
          <p:cNvPr id="36" name="Group 172">
            <a:extLst>
              <a:ext uri="{FF2B5EF4-FFF2-40B4-BE49-F238E27FC236}">
                <a16:creationId xmlns:a16="http://schemas.microsoft.com/office/drawing/2014/main" id="{5C3B2E4F-EBC7-A6AE-DB7C-01BDABDD45A1}"/>
              </a:ext>
            </a:extLst>
          </p:cNvPr>
          <p:cNvGrpSpPr/>
          <p:nvPr/>
        </p:nvGrpSpPr>
        <p:grpSpPr>
          <a:xfrm>
            <a:off x="2912343" y="4574986"/>
            <a:ext cx="2003661" cy="2029813"/>
            <a:chOff x="2652163" y="3598103"/>
            <a:chExt cx="2003661" cy="2029813"/>
          </a:xfrm>
        </p:grpSpPr>
        <p:grpSp>
          <p:nvGrpSpPr>
            <p:cNvPr id="37" name="Google Shape;1743;p35">
              <a:extLst>
                <a:ext uri="{FF2B5EF4-FFF2-40B4-BE49-F238E27FC236}">
                  <a16:creationId xmlns:a16="http://schemas.microsoft.com/office/drawing/2014/main" id="{813F65DC-C111-441C-C9F4-1BB72BED89DD}"/>
                </a:ext>
              </a:extLst>
            </p:cNvPr>
            <p:cNvGrpSpPr/>
            <p:nvPr/>
          </p:nvGrpSpPr>
          <p:grpSpPr>
            <a:xfrm>
              <a:off x="3609417" y="3699943"/>
              <a:ext cx="89176" cy="1111176"/>
              <a:chOff x="5117952" y="2967078"/>
              <a:chExt cx="66720" cy="831360"/>
            </a:xfrm>
          </p:grpSpPr>
          <p:sp>
            <p:nvSpPr>
              <p:cNvPr id="41" name="Google Shape;1744;p35">
                <a:extLst>
                  <a:ext uri="{FF2B5EF4-FFF2-40B4-BE49-F238E27FC236}">
                    <a16:creationId xmlns:a16="http://schemas.microsoft.com/office/drawing/2014/main" id="{8A27821B-2A56-4E63-F0CB-06B3A0FA9237}"/>
                  </a:ext>
                </a:extLst>
              </p:cNvPr>
              <p:cNvSpPr/>
              <p:nvPr/>
            </p:nvSpPr>
            <p:spPr>
              <a:xfrm>
                <a:off x="5148448" y="3052806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745;p35">
                <a:extLst>
                  <a:ext uri="{FF2B5EF4-FFF2-40B4-BE49-F238E27FC236}">
                    <a16:creationId xmlns:a16="http://schemas.microsoft.com/office/drawing/2014/main" id="{24A1B5E7-F179-65C9-E20F-4578C2D43BFB}"/>
                  </a:ext>
                </a:extLst>
              </p:cNvPr>
              <p:cNvSpPr/>
              <p:nvPr/>
            </p:nvSpPr>
            <p:spPr>
              <a:xfrm>
                <a:off x="5148448" y="3138534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746;p35">
                <a:extLst>
                  <a:ext uri="{FF2B5EF4-FFF2-40B4-BE49-F238E27FC236}">
                    <a16:creationId xmlns:a16="http://schemas.microsoft.com/office/drawing/2014/main" id="{A1661859-C42C-91D5-CC9A-172327E4F95E}"/>
                  </a:ext>
                </a:extLst>
              </p:cNvPr>
              <p:cNvSpPr/>
              <p:nvPr/>
            </p:nvSpPr>
            <p:spPr>
              <a:xfrm>
                <a:off x="5148448" y="3224262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0"/>
                    </a:moveTo>
                    <a:lnTo>
                      <a:pt x="0" y="1488"/>
                    </a:lnTo>
                    <a:lnTo>
                      <a:pt x="298" y="1488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747;p35">
                <a:extLst>
                  <a:ext uri="{FF2B5EF4-FFF2-40B4-BE49-F238E27FC236}">
                    <a16:creationId xmlns:a16="http://schemas.microsoft.com/office/drawing/2014/main" id="{B48D6A8F-5C9F-716D-4994-3D7CB24D335B}"/>
                  </a:ext>
                </a:extLst>
              </p:cNvPr>
              <p:cNvSpPr/>
              <p:nvPr/>
            </p:nvSpPr>
            <p:spPr>
              <a:xfrm>
                <a:off x="5148448" y="2967078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748;p35">
                <a:extLst>
                  <a:ext uri="{FF2B5EF4-FFF2-40B4-BE49-F238E27FC236}">
                    <a16:creationId xmlns:a16="http://schemas.microsoft.com/office/drawing/2014/main" id="{AE410BFC-E254-332D-8CFE-C2C7C5571AB0}"/>
                  </a:ext>
                </a:extLst>
              </p:cNvPr>
              <p:cNvSpPr/>
              <p:nvPr/>
            </p:nvSpPr>
            <p:spPr>
              <a:xfrm>
                <a:off x="5148448" y="3657830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749;p35">
                <a:extLst>
                  <a:ext uri="{FF2B5EF4-FFF2-40B4-BE49-F238E27FC236}">
                    <a16:creationId xmlns:a16="http://schemas.microsoft.com/office/drawing/2014/main" id="{38F46279-5A3C-4257-10F9-45A08E14F2E5}"/>
                  </a:ext>
                </a:extLst>
              </p:cNvPr>
              <p:cNvSpPr/>
              <p:nvPr/>
            </p:nvSpPr>
            <p:spPr>
              <a:xfrm>
                <a:off x="5148448" y="3572102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750;p35">
                <a:extLst>
                  <a:ext uri="{FF2B5EF4-FFF2-40B4-BE49-F238E27FC236}">
                    <a16:creationId xmlns:a16="http://schemas.microsoft.com/office/drawing/2014/main" id="{C0321D9C-C576-B0B9-D371-2DA2223742AB}"/>
                  </a:ext>
                </a:extLst>
              </p:cNvPr>
              <p:cNvSpPr/>
              <p:nvPr/>
            </p:nvSpPr>
            <p:spPr>
              <a:xfrm>
                <a:off x="5148448" y="3481414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751;p35">
                <a:extLst>
                  <a:ext uri="{FF2B5EF4-FFF2-40B4-BE49-F238E27FC236}">
                    <a16:creationId xmlns:a16="http://schemas.microsoft.com/office/drawing/2014/main" id="{9D972321-746F-D9FC-597F-EE365A6DDF46}"/>
                  </a:ext>
                </a:extLst>
              </p:cNvPr>
              <p:cNvSpPr/>
              <p:nvPr/>
            </p:nvSpPr>
            <p:spPr>
              <a:xfrm>
                <a:off x="5148448" y="3395686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752;p35">
                <a:extLst>
                  <a:ext uri="{FF2B5EF4-FFF2-40B4-BE49-F238E27FC236}">
                    <a16:creationId xmlns:a16="http://schemas.microsoft.com/office/drawing/2014/main" id="{7E22FE49-FFD1-9B63-477E-5088592E14EF}"/>
                  </a:ext>
                </a:extLst>
              </p:cNvPr>
              <p:cNvSpPr/>
              <p:nvPr/>
            </p:nvSpPr>
            <p:spPr>
              <a:xfrm>
                <a:off x="5148448" y="3309958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753;p35">
                <a:extLst>
                  <a:ext uri="{FF2B5EF4-FFF2-40B4-BE49-F238E27FC236}">
                    <a16:creationId xmlns:a16="http://schemas.microsoft.com/office/drawing/2014/main" id="{A2A4AC37-D611-D360-A78B-CE0F68891B43}"/>
                  </a:ext>
                </a:extLst>
              </p:cNvPr>
              <p:cNvSpPr/>
              <p:nvPr/>
            </p:nvSpPr>
            <p:spPr>
              <a:xfrm>
                <a:off x="5117952" y="3731750"/>
                <a:ext cx="66720" cy="66688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2084" extrusionOk="0">
                    <a:moveTo>
                      <a:pt x="1037" y="0"/>
                    </a:moveTo>
                    <a:cubicBezTo>
                      <a:pt x="465" y="0"/>
                      <a:pt x="1" y="464"/>
                      <a:pt x="1" y="1048"/>
                    </a:cubicBezTo>
                    <a:cubicBezTo>
                      <a:pt x="1" y="1619"/>
                      <a:pt x="465" y="2084"/>
                      <a:pt x="1037" y="2084"/>
                    </a:cubicBezTo>
                    <a:cubicBezTo>
                      <a:pt x="1620" y="2084"/>
                      <a:pt x="2084" y="1619"/>
                      <a:pt x="2084" y="1048"/>
                    </a:cubicBezTo>
                    <a:cubicBezTo>
                      <a:pt x="2084" y="464"/>
                      <a:pt x="1620" y="0"/>
                      <a:pt x="1037" y="0"/>
                    </a:cubicBez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" name="Google Shape;1754;p35">
              <a:extLst>
                <a:ext uri="{FF2B5EF4-FFF2-40B4-BE49-F238E27FC236}">
                  <a16:creationId xmlns:a16="http://schemas.microsoft.com/office/drawing/2014/main" id="{8AF9B9E1-11A2-4A6A-8CE4-CD49E97C3B14}"/>
                </a:ext>
              </a:extLst>
            </p:cNvPr>
            <p:cNvSpPr/>
            <p:nvPr/>
          </p:nvSpPr>
          <p:spPr>
            <a:xfrm>
              <a:off x="3704646" y="3994285"/>
              <a:ext cx="12788" cy="63685"/>
            </a:xfrm>
            <a:custGeom>
              <a:avLst/>
              <a:gdLst/>
              <a:ahLst/>
              <a:cxnLst/>
              <a:rect l="l" t="t" r="r" b="b"/>
              <a:pathLst>
                <a:path w="299" h="1489" extrusionOk="0">
                  <a:moveTo>
                    <a:pt x="1" y="1"/>
                  </a:moveTo>
                  <a:lnTo>
                    <a:pt x="1" y="1489"/>
                  </a:lnTo>
                  <a:lnTo>
                    <a:pt x="299" y="1489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55;p35">
              <a:extLst>
                <a:ext uri="{FF2B5EF4-FFF2-40B4-BE49-F238E27FC236}">
                  <a16:creationId xmlns:a16="http://schemas.microsoft.com/office/drawing/2014/main" id="{F2720341-B853-9CAE-B0D8-8C58E6D8E0E0}"/>
                </a:ext>
              </a:extLst>
            </p:cNvPr>
            <p:cNvSpPr/>
            <p:nvPr/>
          </p:nvSpPr>
          <p:spPr>
            <a:xfrm>
              <a:off x="2809931" y="3598103"/>
              <a:ext cx="1688149" cy="470560"/>
            </a:xfrm>
            <a:custGeom>
              <a:avLst/>
              <a:gdLst/>
              <a:ahLst/>
              <a:cxnLst/>
              <a:rect l="l" t="t" r="r" b="b"/>
              <a:pathLst>
                <a:path w="39470" h="11002" extrusionOk="0">
                  <a:moveTo>
                    <a:pt x="1227" y="1"/>
                  </a:moveTo>
                  <a:cubicBezTo>
                    <a:pt x="465" y="1"/>
                    <a:pt x="1" y="858"/>
                    <a:pt x="417" y="1501"/>
                  </a:cubicBezTo>
                  <a:lnTo>
                    <a:pt x="6359" y="10561"/>
                  </a:lnTo>
                  <a:cubicBezTo>
                    <a:pt x="6537" y="10835"/>
                    <a:pt x="6847" y="11002"/>
                    <a:pt x="7168" y="11002"/>
                  </a:cubicBezTo>
                  <a:lnTo>
                    <a:pt x="38232" y="11002"/>
                  </a:lnTo>
                  <a:cubicBezTo>
                    <a:pt x="39006" y="11002"/>
                    <a:pt x="39470" y="10145"/>
                    <a:pt x="39041" y="9502"/>
                  </a:cubicBezTo>
                  <a:lnTo>
                    <a:pt x="33100" y="441"/>
                  </a:lnTo>
                  <a:cubicBezTo>
                    <a:pt x="32921" y="167"/>
                    <a:pt x="32624" y="1"/>
                    <a:pt x="322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2025</a:t>
              </a:r>
              <a:endParaRPr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0" name="Google Shape;1760;p35">
              <a:extLst>
                <a:ext uri="{FF2B5EF4-FFF2-40B4-BE49-F238E27FC236}">
                  <a16:creationId xmlns:a16="http://schemas.microsoft.com/office/drawing/2014/main" id="{F941C714-E878-5947-9365-6F11F9A94AD6}"/>
                </a:ext>
              </a:extLst>
            </p:cNvPr>
            <p:cNvSpPr txBox="1"/>
            <p:nvPr/>
          </p:nvSpPr>
          <p:spPr>
            <a:xfrm>
              <a:off x="2652163" y="4912982"/>
              <a:ext cx="2003661" cy="7149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>
                <a:defRPr lang="en-US"/>
              </a:defPPr>
              <a:lvl1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 sz="2000" b="1">
                  <a:solidFill>
                    <a:srgbClr val="434343"/>
                  </a:solidFill>
                  <a:latin typeface="+mn-lt"/>
                  <a:ea typeface="Roboto"/>
                  <a:cs typeface="Roboto"/>
                </a:defRPr>
              </a:lvl1pPr>
            </a:lstStyle>
            <a:p>
              <a:r>
                <a:rPr lang="pt-PT" b="0" dirty="0">
                  <a:sym typeface="Roboto"/>
                </a:rPr>
                <a:t>Estudos </a:t>
              </a:r>
            </a:p>
            <a:p>
              <a:r>
                <a:rPr lang="pt-PT" dirty="0">
                  <a:sym typeface="Roboto"/>
                </a:rPr>
                <a:t>30 000€</a:t>
              </a:r>
              <a:endParaRPr dirty="0">
                <a:sym typeface="Roboto"/>
              </a:endParaRPr>
            </a:p>
          </p:txBody>
        </p:sp>
      </p:grpSp>
      <p:grpSp>
        <p:nvGrpSpPr>
          <p:cNvPr id="51" name="Group 173">
            <a:extLst>
              <a:ext uri="{FF2B5EF4-FFF2-40B4-BE49-F238E27FC236}">
                <a16:creationId xmlns:a16="http://schemas.microsoft.com/office/drawing/2014/main" id="{50234555-7A10-25A3-759E-C739C8E63B97}"/>
              </a:ext>
            </a:extLst>
          </p:cNvPr>
          <p:cNvGrpSpPr/>
          <p:nvPr/>
        </p:nvGrpSpPr>
        <p:grpSpPr>
          <a:xfrm>
            <a:off x="4357316" y="2998589"/>
            <a:ext cx="2003661" cy="2040513"/>
            <a:chOff x="4240249" y="2028150"/>
            <a:chExt cx="2003661" cy="2040513"/>
          </a:xfrm>
        </p:grpSpPr>
        <p:grpSp>
          <p:nvGrpSpPr>
            <p:cNvPr id="52" name="Google Shape;1829;p35">
              <a:extLst>
                <a:ext uri="{FF2B5EF4-FFF2-40B4-BE49-F238E27FC236}">
                  <a16:creationId xmlns:a16="http://schemas.microsoft.com/office/drawing/2014/main" id="{062DC341-6E04-BD6F-1347-F23EB031B4F0}"/>
                </a:ext>
              </a:extLst>
            </p:cNvPr>
            <p:cNvGrpSpPr/>
            <p:nvPr/>
          </p:nvGrpSpPr>
          <p:grpSpPr>
            <a:xfrm rot="10800000">
              <a:off x="5197740" y="2844936"/>
              <a:ext cx="89176" cy="1111176"/>
              <a:chOff x="5117952" y="2967078"/>
              <a:chExt cx="66720" cy="831360"/>
            </a:xfrm>
          </p:grpSpPr>
          <p:sp>
            <p:nvSpPr>
              <p:cNvPr id="56" name="Google Shape;1830;p35">
                <a:extLst>
                  <a:ext uri="{FF2B5EF4-FFF2-40B4-BE49-F238E27FC236}">
                    <a16:creationId xmlns:a16="http://schemas.microsoft.com/office/drawing/2014/main" id="{DDA045E8-189C-0B0F-F35E-5475FED961F7}"/>
                  </a:ext>
                </a:extLst>
              </p:cNvPr>
              <p:cNvSpPr/>
              <p:nvPr/>
            </p:nvSpPr>
            <p:spPr>
              <a:xfrm>
                <a:off x="5148448" y="3052806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831;p35">
                <a:extLst>
                  <a:ext uri="{FF2B5EF4-FFF2-40B4-BE49-F238E27FC236}">
                    <a16:creationId xmlns:a16="http://schemas.microsoft.com/office/drawing/2014/main" id="{B76A1DCF-440D-E043-7CD9-8AAF34CEE5DD}"/>
                  </a:ext>
                </a:extLst>
              </p:cNvPr>
              <p:cNvSpPr/>
              <p:nvPr/>
            </p:nvSpPr>
            <p:spPr>
              <a:xfrm>
                <a:off x="5148448" y="3138534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832;p35">
                <a:extLst>
                  <a:ext uri="{FF2B5EF4-FFF2-40B4-BE49-F238E27FC236}">
                    <a16:creationId xmlns:a16="http://schemas.microsoft.com/office/drawing/2014/main" id="{001CFADA-E5CF-E9BA-4051-42EB93F7C793}"/>
                  </a:ext>
                </a:extLst>
              </p:cNvPr>
              <p:cNvSpPr/>
              <p:nvPr/>
            </p:nvSpPr>
            <p:spPr>
              <a:xfrm>
                <a:off x="5148448" y="3224262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0"/>
                    </a:moveTo>
                    <a:lnTo>
                      <a:pt x="0" y="1488"/>
                    </a:lnTo>
                    <a:lnTo>
                      <a:pt x="298" y="1488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833;p35">
                <a:extLst>
                  <a:ext uri="{FF2B5EF4-FFF2-40B4-BE49-F238E27FC236}">
                    <a16:creationId xmlns:a16="http://schemas.microsoft.com/office/drawing/2014/main" id="{A64E9E86-17D7-6D8A-0053-786373F3B161}"/>
                  </a:ext>
                </a:extLst>
              </p:cNvPr>
              <p:cNvSpPr/>
              <p:nvPr/>
            </p:nvSpPr>
            <p:spPr>
              <a:xfrm>
                <a:off x="5148448" y="2967078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834;p35">
                <a:extLst>
                  <a:ext uri="{FF2B5EF4-FFF2-40B4-BE49-F238E27FC236}">
                    <a16:creationId xmlns:a16="http://schemas.microsoft.com/office/drawing/2014/main" id="{01DD38BB-44C5-DD7E-9E88-E4BBBF0903F0}"/>
                  </a:ext>
                </a:extLst>
              </p:cNvPr>
              <p:cNvSpPr/>
              <p:nvPr/>
            </p:nvSpPr>
            <p:spPr>
              <a:xfrm>
                <a:off x="5148448" y="3657830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835;p35">
                <a:extLst>
                  <a:ext uri="{FF2B5EF4-FFF2-40B4-BE49-F238E27FC236}">
                    <a16:creationId xmlns:a16="http://schemas.microsoft.com/office/drawing/2014/main" id="{84961406-FFD8-7B8F-20C5-7A8AB50528BC}"/>
                  </a:ext>
                </a:extLst>
              </p:cNvPr>
              <p:cNvSpPr/>
              <p:nvPr/>
            </p:nvSpPr>
            <p:spPr>
              <a:xfrm>
                <a:off x="5148448" y="3572102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836;p35">
                <a:extLst>
                  <a:ext uri="{FF2B5EF4-FFF2-40B4-BE49-F238E27FC236}">
                    <a16:creationId xmlns:a16="http://schemas.microsoft.com/office/drawing/2014/main" id="{EFF37074-9403-D95D-2E3A-6792BD9C311C}"/>
                  </a:ext>
                </a:extLst>
              </p:cNvPr>
              <p:cNvSpPr/>
              <p:nvPr/>
            </p:nvSpPr>
            <p:spPr>
              <a:xfrm>
                <a:off x="5148448" y="3481414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837;p35">
                <a:extLst>
                  <a:ext uri="{FF2B5EF4-FFF2-40B4-BE49-F238E27FC236}">
                    <a16:creationId xmlns:a16="http://schemas.microsoft.com/office/drawing/2014/main" id="{1CECA343-3A83-27C1-5B2D-466F2DABCDFF}"/>
                  </a:ext>
                </a:extLst>
              </p:cNvPr>
              <p:cNvSpPr/>
              <p:nvPr/>
            </p:nvSpPr>
            <p:spPr>
              <a:xfrm>
                <a:off x="5148448" y="3395686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838;p35">
                <a:extLst>
                  <a:ext uri="{FF2B5EF4-FFF2-40B4-BE49-F238E27FC236}">
                    <a16:creationId xmlns:a16="http://schemas.microsoft.com/office/drawing/2014/main" id="{FCC29433-CC6D-66A5-FC8F-AA2DA0E9D3B4}"/>
                  </a:ext>
                </a:extLst>
              </p:cNvPr>
              <p:cNvSpPr/>
              <p:nvPr/>
            </p:nvSpPr>
            <p:spPr>
              <a:xfrm>
                <a:off x="5148448" y="3309958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839;p35">
                <a:extLst>
                  <a:ext uri="{FF2B5EF4-FFF2-40B4-BE49-F238E27FC236}">
                    <a16:creationId xmlns:a16="http://schemas.microsoft.com/office/drawing/2014/main" id="{20D357B5-E0D7-383E-AB3C-C3B18FD40AFB}"/>
                  </a:ext>
                </a:extLst>
              </p:cNvPr>
              <p:cNvSpPr/>
              <p:nvPr/>
            </p:nvSpPr>
            <p:spPr>
              <a:xfrm>
                <a:off x="5117952" y="3731750"/>
                <a:ext cx="66720" cy="66688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2084" extrusionOk="0">
                    <a:moveTo>
                      <a:pt x="1037" y="0"/>
                    </a:moveTo>
                    <a:cubicBezTo>
                      <a:pt x="465" y="0"/>
                      <a:pt x="1" y="464"/>
                      <a:pt x="1" y="1048"/>
                    </a:cubicBezTo>
                    <a:cubicBezTo>
                      <a:pt x="1" y="1619"/>
                      <a:pt x="465" y="2084"/>
                      <a:pt x="1037" y="2084"/>
                    </a:cubicBezTo>
                    <a:cubicBezTo>
                      <a:pt x="1620" y="2084"/>
                      <a:pt x="2084" y="1619"/>
                      <a:pt x="2084" y="1048"/>
                    </a:cubicBezTo>
                    <a:cubicBezTo>
                      <a:pt x="2084" y="464"/>
                      <a:pt x="1620" y="0"/>
                      <a:pt x="1037" y="0"/>
                    </a:cubicBez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" name="Google Shape;1840;p35">
              <a:extLst>
                <a:ext uri="{FF2B5EF4-FFF2-40B4-BE49-F238E27FC236}">
                  <a16:creationId xmlns:a16="http://schemas.microsoft.com/office/drawing/2014/main" id="{738981A7-2890-BA7C-F96D-5CEE42A2DC8A}"/>
                </a:ext>
              </a:extLst>
            </p:cNvPr>
            <p:cNvSpPr/>
            <p:nvPr/>
          </p:nvSpPr>
          <p:spPr>
            <a:xfrm>
              <a:off x="5232363" y="3605759"/>
              <a:ext cx="19418" cy="57569"/>
            </a:xfrm>
            <a:custGeom>
              <a:avLst/>
              <a:gdLst/>
              <a:ahLst/>
              <a:cxnLst/>
              <a:rect l="l" t="t" r="r" b="b"/>
              <a:pathLst>
                <a:path w="454" h="1346" extrusionOk="0">
                  <a:moveTo>
                    <a:pt x="1" y="0"/>
                  </a:moveTo>
                  <a:lnTo>
                    <a:pt x="1" y="1346"/>
                  </a:lnTo>
                  <a:lnTo>
                    <a:pt x="453" y="1346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841;p35">
              <a:extLst>
                <a:ext uri="{FF2B5EF4-FFF2-40B4-BE49-F238E27FC236}">
                  <a16:creationId xmlns:a16="http://schemas.microsoft.com/office/drawing/2014/main" id="{95A17E6E-353B-8EA6-CBB6-50332B2E8C92}"/>
                </a:ext>
              </a:extLst>
            </p:cNvPr>
            <p:cNvSpPr/>
            <p:nvPr/>
          </p:nvSpPr>
          <p:spPr>
            <a:xfrm>
              <a:off x="4398254" y="3598103"/>
              <a:ext cx="1688149" cy="470560"/>
            </a:xfrm>
            <a:custGeom>
              <a:avLst/>
              <a:gdLst/>
              <a:ahLst/>
              <a:cxnLst/>
              <a:rect l="l" t="t" r="r" b="b"/>
              <a:pathLst>
                <a:path w="39470" h="11002" extrusionOk="0">
                  <a:moveTo>
                    <a:pt x="1227" y="1"/>
                  </a:moveTo>
                  <a:cubicBezTo>
                    <a:pt x="465" y="1"/>
                    <a:pt x="0" y="858"/>
                    <a:pt x="417" y="1501"/>
                  </a:cubicBezTo>
                  <a:lnTo>
                    <a:pt x="6358" y="10561"/>
                  </a:lnTo>
                  <a:cubicBezTo>
                    <a:pt x="6537" y="10835"/>
                    <a:pt x="6846" y="11002"/>
                    <a:pt x="7168" y="11002"/>
                  </a:cubicBezTo>
                  <a:lnTo>
                    <a:pt x="38231" y="11002"/>
                  </a:lnTo>
                  <a:cubicBezTo>
                    <a:pt x="39005" y="11002"/>
                    <a:pt x="39470" y="10145"/>
                    <a:pt x="39041" y="9502"/>
                  </a:cubicBezTo>
                  <a:lnTo>
                    <a:pt x="33112" y="441"/>
                  </a:lnTo>
                  <a:cubicBezTo>
                    <a:pt x="32933" y="167"/>
                    <a:pt x="32623" y="1"/>
                    <a:pt x="32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2027</a:t>
              </a:r>
              <a:endParaRPr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5" name="Google Shape;1847;p35">
              <a:extLst>
                <a:ext uri="{FF2B5EF4-FFF2-40B4-BE49-F238E27FC236}">
                  <a16:creationId xmlns:a16="http://schemas.microsoft.com/office/drawing/2014/main" id="{86BBF68A-BEA3-B41E-3694-8C31C9BF9573}"/>
                </a:ext>
              </a:extLst>
            </p:cNvPr>
            <p:cNvSpPr txBox="1"/>
            <p:nvPr/>
          </p:nvSpPr>
          <p:spPr>
            <a:xfrm>
              <a:off x="4240249" y="2028150"/>
              <a:ext cx="2003661" cy="7149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>
                <a:defRPr lang="en-US"/>
              </a:defPPr>
              <a:lvl1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 sz="2000" b="1">
                  <a:solidFill>
                    <a:srgbClr val="434343"/>
                  </a:solidFill>
                  <a:latin typeface="+mn-lt"/>
                  <a:ea typeface="Roboto"/>
                  <a:cs typeface="Roboto"/>
                </a:defRPr>
              </a:lvl1pPr>
            </a:lstStyle>
            <a:p>
              <a:r>
                <a:rPr lang="pt-PT" b="0" dirty="0">
                  <a:sym typeface="Roboto"/>
                </a:rPr>
                <a:t>Estudos </a:t>
              </a:r>
            </a:p>
            <a:p>
              <a:r>
                <a:rPr lang="pt-PT" dirty="0">
                  <a:sym typeface="Roboto"/>
                </a:rPr>
                <a:t>40 000€</a:t>
              </a:r>
              <a:endParaRPr lang="en-US" b="0" dirty="0">
                <a:sym typeface="Roboto"/>
              </a:endParaRPr>
            </a:p>
          </p:txBody>
        </p:sp>
      </p:grpSp>
      <p:grpSp>
        <p:nvGrpSpPr>
          <p:cNvPr id="66" name="Group 175">
            <a:extLst>
              <a:ext uri="{FF2B5EF4-FFF2-40B4-BE49-F238E27FC236}">
                <a16:creationId xmlns:a16="http://schemas.microsoft.com/office/drawing/2014/main" id="{79564090-43C9-9CEC-4244-FADA6E8398F7}"/>
              </a:ext>
            </a:extLst>
          </p:cNvPr>
          <p:cNvGrpSpPr/>
          <p:nvPr/>
        </p:nvGrpSpPr>
        <p:grpSpPr>
          <a:xfrm>
            <a:off x="7141697" y="2791780"/>
            <a:ext cx="2003661" cy="3285240"/>
            <a:chOff x="7424254" y="1843069"/>
            <a:chExt cx="2003661" cy="3285240"/>
          </a:xfrm>
        </p:grpSpPr>
        <p:sp>
          <p:nvSpPr>
            <p:cNvPr id="67" name="Google Shape;1762;p35">
              <a:extLst>
                <a:ext uri="{FF2B5EF4-FFF2-40B4-BE49-F238E27FC236}">
                  <a16:creationId xmlns:a16="http://schemas.microsoft.com/office/drawing/2014/main" id="{9FA6D534-C041-FE5B-AE3A-F75610B370F4}"/>
                </a:ext>
              </a:extLst>
            </p:cNvPr>
            <p:cNvSpPr/>
            <p:nvPr/>
          </p:nvSpPr>
          <p:spPr>
            <a:xfrm>
              <a:off x="8597552" y="3994286"/>
              <a:ext cx="12746" cy="63685"/>
            </a:xfrm>
            <a:custGeom>
              <a:avLst/>
              <a:gdLst/>
              <a:ahLst/>
              <a:cxnLst/>
              <a:rect l="l" t="t" r="r" b="b"/>
              <a:pathLst>
                <a:path w="298" h="1489" extrusionOk="0">
                  <a:moveTo>
                    <a:pt x="0" y="1"/>
                  </a:moveTo>
                  <a:lnTo>
                    <a:pt x="0" y="1489"/>
                  </a:lnTo>
                  <a:lnTo>
                    <a:pt x="298" y="1489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" name="Google Shape;1763;p35">
              <a:extLst>
                <a:ext uri="{FF2B5EF4-FFF2-40B4-BE49-F238E27FC236}">
                  <a16:creationId xmlns:a16="http://schemas.microsoft.com/office/drawing/2014/main" id="{EE923C08-3C40-C92C-DCFF-D6B3FA1F579B}"/>
                </a:ext>
              </a:extLst>
            </p:cNvPr>
            <p:cNvGrpSpPr/>
            <p:nvPr/>
          </p:nvGrpSpPr>
          <p:grpSpPr>
            <a:xfrm rot="10800000">
              <a:off x="8426084" y="2571930"/>
              <a:ext cx="89176" cy="1111176"/>
              <a:chOff x="5117952" y="2967078"/>
              <a:chExt cx="66720" cy="831360"/>
            </a:xfrm>
          </p:grpSpPr>
          <p:sp>
            <p:nvSpPr>
              <p:cNvPr id="72" name="Google Shape;1764;p35">
                <a:extLst>
                  <a:ext uri="{FF2B5EF4-FFF2-40B4-BE49-F238E27FC236}">
                    <a16:creationId xmlns:a16="http://schemas.microsoft.com/office/drawing/2014/main" id="{03DBEFEB-CC1F-C902-BC6B-7634A151C16F}"/>
                  </a:ext>
                </a:extLst>
              </p:cNvPr>
              <p:cNvSpPr/>
              <p:nvPr/>
            </p:nvSpPr>
            <p:spPr>
              <a:xfrm>
                <a:off x="5148448" y="3052806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765;p35">
                <a:extLst>
                  <a:ext uri="{FF2B5EF4-FFF2-40B4-BE49-F238E27FC236}">
                    <a16:creationId xmlns:a16="http://schemas.microsoft.com/office/drawing/2014/main" id="{A82B047F-51A7-AA23-149B-E6ABD29A0811}"/>
                  </a:ext>
                </a:extLst>
              </p:cNvPr>
              <p:cNvSpPr/>
              <p:nvPr/>
            </p:nvSpPr>
            <p:spPr>
              <a:xfrm>
                <a:off x="5148448" y="3138534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766;p35">
                <a:extLst>
                  <a:ext uri="{FF2B5EF4-FFF2-40B4-BE49-F238E27FC236}">
                    <a16:creationId xmlns:a16="http://schemas.microsoft.com/office/drawing/2014/main" id="{CDC092CC-585D-69CE-6AD6-3CEC05662709}"/>
                  </a:ext>
                </a:extLst>
              </p:cNvPr>
              <p:cNvSpPr/>
              <p:nvPr/>
            </p:nvSpPr>
            <p:spPr>
              <a:xfrm>
                <a:off x="5148448" y="3224262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0"/>
                    </a:moveTo>
                    <a:lnTo>
                      <a:pt x="0" y="1488"/>
                    </a:lnTo>
                    <a:lnTo>
                      <a:pt x="298" y="1488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767;p35">
                <a:extLst>
                  <a:ext uri="{FF2B5EF4-FFF2-40B4-BE49-F238E27FC236}">
                    <a16:creationId xmlns:a16="http://schemas.microsoft.com/office/drawing/2014/main" id="{2439AB6D-77F0-E490-E959-4AEACFBABC79}"/>
                  </a:ext>
                </a:extLst>
              </p:cNvPr>
              <p:cNvSpPr/>
              <p:nvPr/>
            </p:nvSpPr>
            <p:spPr>
              <a:xfrm>
                <a:off x="5148448" y="2967078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768;p35">
                <a:extLst>
                  <a:ext uri="{FF2B5EF4-FFF2-40B4-BE49-F238E27FC236}">
                    <a16:creationId xmlns:a16="http://schemas.microsoft.com/office/drawing/2014/main" id="{5A92225B-77B0-7DDC-31A6-52BC73D378E1}"/>
                  </a:ext>
                </a:extLst>
              </p:cNvPr>
              <p:cNvSpPr/>
              <p:nvPr/>
            </p:nvSpPr>
            <p:spPr>
              <a:xfrm>
                <a:off x="5148448" y="3657830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769;p35">
                <a:extLst>
                  <a:ext uri="{FF2B5EF4-FFF2-40B4-BE49-F238E27FC236}">
                    <a16:creationId xmlns:a16="http://schemas.microsoft.com/office/drawing/2014/main" id="{1FD6C065-315C-2B4E-E625-A4D78967E9B4}"/>
                  </a:ext>
                </a:extLst>
              </p:cNvPr>
              <p:cNvSpPr/>
              <p:nvPr/>
            </p:nvSpPr>
            <p:spPr>
              <a:xfrm>
                <a:off x="5148448" y="3572102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770;p35">
                <a:extLst>
                  <a:ext uri="{FF2B5EF4-FFF2-40B4-BE49-F238E27FC236}">
                    <a16:creationId xmlns:a16="http://schemas.microsoft.com/office/drawing/2014/main" id="{71124236-B002-7D10-54B7-A00F16CCF84C}"/>
                  </a:ext>
                </a:extLst>
              </p:cNvPr>
              <p:cNvSpPr/>
              <p:nvPr/>
            </p:nvSpPr>
            <p:spPr>
              <a:xfrm>
                <a:off x="5148448" y="3481414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771;p35">
                <a:extLst>
                  <a:ext uri="{FF2B5EF4-FFF2-40B4-BE49-F238E27FC236}">
                    <a16:creationId xmlns:a16="http://schemas.microsoft.com/office/drawing/2014/main" id="{2921C24F-97AD-B008-8057-A84D37971DDC}"/>
                  </a:ext>
                </a:extLst>
              </p:cNvPr>
              <p:cNvSpPr/>
              <p:nvPr/>
            </p:nvSpPr>
            <p:spPr>
              <a:xfrm>
                <a:off x="5148448" y="3395686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772;p35">
                <a:extLst>
                  <a:ext uri="{FF2B5EF4-FFF2-40B4-BE49-F238E27FC236}">
                    <a16:creationId xmlns:a16="http://schemas.microsoft.com/office/drawing/2014/main" id="{AA615CE6-4DA6-EE42-2AA9-3EA8C27D4758}"/>
                  </a:ext>
                </a:extLst>
              </p:cNvPr>
              <p:cNvSpPr/>
              <p:nvPr/>
            </p:nvSpPr>
            <p:spPr>
              <a:xfrm>
                <a:off x="5148448" y="3309958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773;p35">
                <a:extLst>
                  <a:ext uri="{FF2B5EF4-FFF2-40B4-BE49-F238E27FC236}">
                    <a16:creationId xmlns:a16="http://schemas.microsoft.com/office/drawing/2014/main" id="{9B862E32-E7A2-1FEB-38D4-CC614EA936BB}"/>
                  </a:ext>
                </a:extLst>
              </p:cNvPr>
              <p:cNvSpPr/>
              <p:nvPr/>
            </p:nvSpPr>
            <p:spPr>
              <a:xfrm>
                <a:off x="5117952" y="3731750"/>
                <a:ext cx="66720" cy="66688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2084" extrusionOk="0">
                    <a:moveTo>
                      <a:pt x="1037" y="0"/>
                    </a:moveTo>
                    <a:cubicBezTo>
                      <a:pt x="465" y="0"/>
                      <a:pt x="1" y="464"/>
                      <a:pt x="1" y="1048"/>
                    </a:cubicBezTo>
                    <a:cubicBezTo>
                      <a:pt x="1" y="1619"/>
                      <a:pt x="465" y="2084"/>
                      <a:pt x="1037" y="2084"/>
                    </a:cubicBezTo>
                    <a:cubicBezTo>
                      <a:pt x="1620" y="2084"/>
                      <a:pt x="2084" y="1619"/>
                      <a:pt x="2084" y="1048"/>
                    </a:cubicBezTo>
                    <a:cubicBezTo>
                      <a:pt x="2084" y="464"/>
                      <a:pt x="1620" y="0"/>
                      <a:pt x="1037" y="0"/>
                    </a:cubicBez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" name="Google Shape;1774;p35">
              <a:extLst>
                <a:ext uri="{FF2B5EF4-FFF2-40B4-BE49-F238E27FC236}">
                  <a16:creationId xmlns:a16="http://schemas.microsoft.com/office/drawing/2014/main" id="{A87EB3E4-3C5A-9430-EA9C-C6EB55B40FFF}"/>
                </a:ext>
              </a:extLst>
            </p:cNvPr>
            <p:cNvSpPr/>
            <p:nvPr/>
          </p:nvSpPr>
          <p:spPr>
            <a:xfrm>
              <a:off x="7702795" y="3598103"/>
              <a:ext cx="1688192" cy="470560"/>
            </a:xfrm>
            <a:custGeom>
              <a:avLst/>
              <a:gdLst/>
              <a:ahLst/>
              <a:cxnLst/>
              <a:rect l="l" t="t" r="r" b="b"/>
              <a:pathLst>
                <a:path w="39471" h="11002" extrusionOk="0">
                  <a:moveTo>
                    <a:pt x="1227" y="1"/>
                  </a:moveTo>
                  <a:cubicBezTo>
                    <a:pt x="465" y="1"/>
                    <a:pt x="1" y="858"/>
                    <a:pt x="418" y="1501"/>
                  </a:cubicBezTo>
                  <a:lnTo>
                    <a:pt x="6359" y="10561"/>
                  </a:lnTo>
                  <a:cubicBezTo>
                    <a:pt x="6537" y="10835"/>
                    <a:pt x="6847" y="11002"/>
                    <a:pt x="7168" y="11002"/>
                  </a:cubicBezTo>
                  <a:lnTo>
                    <a:pt x="38232" y="11002"/>
                  </a:lnTo>
                  <a:cubicBezTo>
                    <a:pt x="39006" y="11002"/>
                    <a:pt x="39470" y="10145"/>
                    <a:pt x="39041" y="9502"/>
                  </a:cubicBezTo>
                  <a:lnTo>
                    <a:pt x="33112" y="441"/>
                  </a:lnTo>
                  <a:cubicBezTo>
                    <a:pt x="32934" y="167"/>
                    <a:pt x="32624" y="1"/>
                    <a:pt x="323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" dirty="0">
                  <a:solidFill>
                    <a:srgbClr val="FFFFFF"/>
                  </a:solidFill>
                  <a:latin typeface="Fira Sans Extra Condensed Medium"/>
                  <a:sym typeface="Fira Sans Extra Condensed Medium"/>
                </a:rPr>
                <a:t>2029</a:t>
              </a:r>
              <a:endParaRPr dirty="0">
                <a:solidFill>
                  <a:srgbClr val="FFFFFF"/>
                </a:solidFill>
                <a:latin typeface="Fira Sans Extra Condensed Medium"/>
                <a:sym typeface="Fira Sans Extra Condensed Medium"/>
              </a:endParaRPr>
            </a:p>
          </p:txBody>
        </p:sp>
        <p:sp>
          <p:nvSpPr>
            <p:cNvPr id="70" name="Google Shape;1780;p35">
              <a:extLst>
                <a:ext uri="{FF2B5EF4-FFF2-40B4-BE49-F238E27FC236}">
                  <a16:creationId xmlns:a16="http://schemas.microsoft.com/office/drawing/2014/main" id="{92DCED61-6C56-826A-72B3-5128459DDA39}"/>
                </a:ext>
              </a:extLst>
            </p:cNvPr>
            <p:cNvSpPr txBox="1"/>
            <p:nvPr/>
          </p:nvSpPr>
          <p:spPr>
            <a:xfrm>
              <a:off x="7424254" y="1843069"/>
              <a:ext cx="2003661" cy="7149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>
                <a:defRPr lang="en-US"/>
              </a:defPPr>
              <a:lvl1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 sz="2000" b="1" i="1">
                  <a:solidFill>
                    <a:srgbClr val="434343"/>
                  </a:solidFill>
                  <a:latin typeface="+mn-lt"/>
                  <a:ea typeface="Roboto"/>
                  <a:cs typeface="Roboto"/>
                </a:defRPr>
              </a:lvl1pPr>
            </a:lstStyle>
            <a:p>
              <a:r>
                <a:rPr lang="en" b="0" dirty="0">
                  <a:sym typeface="Roboto"/>
                </a:rPr>
                <a:t>TRL7</a:t>
              </a:r>
            </a:p>
            <a:p>
              <a:r>
                <a:rPr lang="pt-PT" dirty="0">
                  <a:sym typeface="Roboto"/>
                </a:rPr>
                <a:t>60 000€</a:t>
              </a:r>
              <a:endParaRPr i="0" dirty="0">
                <a:sym typeface="Roboto"/>
              </a:endParaRPr>
            </a:p>
          </p:txBody>
        </p:sp>
        <p:pic>
          <p:nvPicPr>
            <p:cNvPr id="71" name="Graphic 147" descr="Money with solid fill">
              <a:extLst>
                <a:ext uri="{FF2B5EF4-FFF2-40B4-BE49-F238E27FC236}">
                  <a16:creationId xmlns:a16="http://schemas.microsoft.com/office/drawing/2014/main" id="{ECD7AE3A-B28A-B49F-F9EC-C3B9BC863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146725" y="4213909"/>
              <a:ext cx="914400" cy="914400"/>
            </a:xfrm>
            <a:prstGeom prst="rect">
              <a:avLst/>
            </a:prstGeom>
          </p:spPr>
        </p:pic>
      </p:grpSp>
      <p:grpSp>
        <p:nvGrpSpPr>
          <p:cNvPr id="82" name="Group 176">
            <a:extLst>
              <a:ext uri="{FF2B5EF4-FFF2-40B4-BE49-F238E27FC236}">
                <a16:creationId xmlns:a16="http://schemas.microsoft.com/office/drawing/2014/main" id="{216F3611-8769-4198-9D7C-039E23A405BA}"/>
              </a:ext>
            </a:extLst>
          </p:cNvPr>
          <p:cNvGrpSpPr/>
          <p:nvPr/>
        </p:nvGrpSpPr>
        <p:grpSpPr>
          <a:xfrm>
            <a:off x="8873752" y="3757575"/>
            <a:ext cx="1688149" cy="2320576"/>
            <a:chOff x="9291117" y="2812346"/>
            <a:chExt cx="1688149" cy="2320576"/>
          </a:xfrm>
        </p:grpSpPr>
        <p:grpSp>
          <p:nvGrpSpPr>
            <p:cNvPr id="83" name="Google Shape;1849;p35">
              <a:extLst>
                <a:ext uri="{FF2B5EF4-FFF2-40B4-BE49-F238E27FC236}">
                  <a16:creationId xmlns:a16="http://schemas.microsoft.com/office/drawing/2014/main" id="{0011B364-28C4-F89F-0503-7ACC9A75084F}"/>
                </a:ext>
              </a:extLst>
            </p:cNvPr>
            <p:cNvGrpSpPr/>
            <p:nvPr/>
          </p:nvGrpSpPr>
          <p:grpSpPr>
            <a:xfrm>
              <a:off x="10183695" y="4021746"/>
              <a:ext cx="89176" cy="1111176"/>
              <a:chOff x="5117952" y="2967078"/>
              <a:chExt cx="66720" cy="831360"/>
            </a:xfrm>
          </p:grpSpPr>
          <p:sp>
            <p:nvSpPr>
              <p:cNvPr id="87" name="Google Shape;1850;p35">
                <a:extLst>
                  <a:ext uri="{FF2B5EF4-FFF2-40B4-BE49-F238E27FC236}">
                    <a16:creationId xmlns:a16="http://schemas.microsoft.com/office/drawing/2014/main" id="{22DDD662-6ECA-42AC-4829-836E266F6078}"/>
                  </a:ext>
                </a:extLst>
              </p:cNvPr>
              <p:cNvSpPr/>
              <p:nvPr/>
            </p:nvSpPr>
            <p:spPr>
              <a:xfrm>
                <a:off x="5148448" y="3052806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851;p35">
                <a:extLst>
                  <a:ext uri="{FF2B5EF4-FFF2-40B4-BE49-F238E27FC236}">
                    <a16:creationId xmlns:a16="http://schemas.microsoft.com/office/drawing/2014/main" id="{FE3BE73D-B8C6-68D4-6CB2-004B041D6CBA}"/>
                  </a:ext>
                </a:extLst>
              </p:cNvPr>
              <p:cNvSpPr/>
              <p:nvPr/>
            </p:nvSpPr>
            <p:spPr>
              <a:xfrm>
                <a:off x="5148448" y="3138534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852;p35">
                <a:extLst>
                  <a:ext uri="{FF2B5EF4-FFF2-40B4-BE49-F238E27FC236}">
                    <a16:creationId xmlns:a16="http://schemas.microsoft.com/office/drawing/2014/main" id="{9C62A4FE-13CE-EE86-68A5-A91F3653723A}"/>
                  </a:ext>
                </a:extLst>
              </p:cNvPr>
              <p:cNvSpPr/>
              <p:nvPr/>
            </p:nvSpPr>
            <p:spPr>
              <a:xfrm>
                <a:off x="5148448" y="3224262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0"/>
                    </a:moveTo>
                    <a:lnTo>
                      <a:pt x="0" y="1488"/>
                    </a:lnTo>
                    <a:lnTo>
                      <a:pt x="298" y="1488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853;p35">
                <a:extLst>
                  <a:ext uri="{FF2B5EF4-FFF2-40B4-BE49-F238E27FC236}">
                    <a16:creationId xmlns:a16="http://schemas.microsoft.com/office/drawing/2014/main" id="{FC743C95-0A1E-6563-5094-90B96D3569A9}"/>
                  </a:ext>
                </a:extLst>
              </p:cNvPr>
              <p:cNvSpPr/>
              <p:nvPr/>
            </p:nvSpPr>
            <p:spPr>
              <a:xfrm>
                <a:off x="5148448" y="2967078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854;p35">
                <a:extLst>
                  <a:ext uri="{FF2B5EF4-FFF2-40B4-BE49-F238E27FC236}">
                    <a16:creationId xmlns:a16="http://schemas.microsoft.com/office/drawing/2014/main" id="{42D6B89C-76D9-EF92-2A16-C1DB25D35C56}"/>
                  </a:ext>
                </a:extLst>
              </p:cNvPr>
              <p:cNvSpPr/>
              <p:nvPr/>
            </p:nvSpPr>
            <p:spPr>
              <a:xfrm>
                <a:off x="5148448" y="3657830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1855;p35">
                <a:extLst>
                  <a:ext uri="{FF2B5EF4-FFF2-40B4-BE49-F238E27FC236}">
                    <a16:creationId xmlns:a16="http://schemas.microsoft.com/office/drawing/2014/main" id="{B80B1B86-C5FF-13A5-1E28-D17A298FAD9C}"/>
                  </a:ext>
                </a:extLst>
              </p:cNvPr>
              <p:cNvSpPr/>
              <p:nvPr/>
            </p:nvSpPr>
            <p:spPr>
              <a:xfrm>
                <a:off x="5148448" y="3572102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856;p35">
                <a:extLst>
                  <a:ext uri="{FF2B5EF4-FFF2-40B4-BE49-F238E27FC236}">
                    <a16:creationId xmlns:a16="http://schemas.microsoft.com/office/drawing/2014/main" id="{BA3A0B17-4880-2859-AC54-AB2BA1A85833}"/>
                  </a:ext>
                </a:extLst>
              </p:cNvPr>
              <p:cNvSpPr/>
              <p:nvPr/>
            </p:nvSpPr>
            <p:spPr>
              <a:xfrm>
                <a:off x="5148448" y="3481414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857;p35">
                <a:extLst>
                  <a:ext uri="{FF2B5EF4-FFF2-40B4-BE49-F238E27FC236}">
                    <a16:creationId xmlns:a16="http://schemas.microsoft.com/office/drawing/2014/main" id="{889BAA4C-241F-9D18-93AB-CE09C605BDE6}"/>
                  </a:ext>
                </a:extLst>
              </p:cNvPr>
              <p:cNvSpPr/>
              <p:nvPr/>
            </p:nvSpPr>
            <p:spPr>
              <a:xfrm>
                <a:off x="5148448" y="3395686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858;p35">
                <a:extLst>
                  <a:ext uri="{FF2B5EF4-FFF2-40B4-BE49-F238E27FC236}">
                    <a16:creationId xmlns:a16="http://schemas.microsoft.com/office/drawing/2014/main" id="{A8002271-E119-1C0C-C8C0-D755C1623239}"/>
                  </a:ext>
                </a:extLst>
              </p:cNvPr>
              <p:cNvSpPr/>
              <p:nvPr/>
            </p:nvSpPr>
            <p:spPr>
              <a:xfrm>
                <a:off x="5148448" y="3309958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859;p35">
                <a:extLst>
                  <a:ext uri="{FF2B5EF4-FFF2-40B4-BE49-F238E27FC236}">
                    <a16:creationId xmlns:a16="http://schemas.microsoft.com/office/drawing/2014/main" id="{ACB4A6AB-B33E-EAC4-BBC9-B034B7DA4751}"/>
                  </a:ext>
                </a:extLst>
              </p:cNvPr>
              <p:cNvSpPr/>
              <p:nvPr/>
            </p:nvSpPr>
            <p:spPr>
              <a:xfrm>
                <a:off x="5117952" y="3731750"/>
                <a:ext cx="66720" cy="66688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2084" extrusionOk="0">
                    <a:moveTo>
                      <a:pt x="1037" y="0"/>
                    </a:moveTo>
                    <a:cubicBezTo>
                      <a:pt x="465" y="0"/>
                      <a:pt x="1" y="464"/>
                      <a:pt x="1" y="1048"/>
                    </a:cubicBezTo>
                    <a:cubicBezTo>
                      <a:pt x="1" y="1619"/>
                      <a:pt x="465" y="2084"/>
                      <a:pt x="1037" y="2084"/>
                    </a:cubicBezTo>
                    <a:cubicBezTo>
                      <a:pt x="1620" y="2084"/>
                      <a:pt x="2084" y="1619"/>
                      <a:pt x="2084" y="1048"/>
                    </a:cubicBezTo>
                    <a:cubicBezTo>
                      <a:pt x="2084" y="464"/>
                      <a:pt x="1620" y="0"/>
                      <a:pt x="1037" y="0"/>
                    </a:cubicBez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4" name="Google Shape;1860;p35">
              <a:extLst>
                <a:ext uri="{FF2B5EF4-FFF2-40B4-BE49-F238E27FC236}">
                  <a16:creationId xmlns:a16="http://schemas.microsoft.com/office/drawing/2014/main" id="{05FCC7CD-2D59-499E-8EC7-4F1CEEAE9ED7}"/>
                </a:ext>
              </a:extLst>
            </p:cNvPr>
            <p:cNvSpPr/>
            <p:nvPr/>
          </p:nvSpPr>
          <p:spPr>
            <a:xfrm>
              <a:off x="10131342" y="3605759"/>
              <a:ext cx="12788" cy="57569"/>
            </a:xfrm>
            <a:custGeom>
              <a:avLst/>
              <a:gdLst/>
              <a:ahLst/>
              <a:cxnLst/>
              <a:rect l="l" t="t" r="r" b="b"/>
              <a:pathLst>
                <a:path w="299" h="1346" extrusionOk="0">
                  <a:moveTo>
                    <a:pt x="1" y="0"/>
                  </a:moveTo>
                  <a:lnTo>
                    <a:pt x="1" y="1346"/>
                  </a:lnTo>
                  <a:lnTo>
                    <a:pt x="298" y="1346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861;p35">
              <a:extLst>
                <a:ext uri="{FF2B5EF4-FFF2-40B4-BE49-F238E27FC236}">
                  <a16:creationId xmlns:a16="http://schemas.microsoft.com/office/drawing/2014/main" id="{7ED47EA1-7525-6D22-99D1-D60EE83E720A}"/>
                </a:ext>
              </a:extLst>
            </p:cNvPr>
            <p:cNvSpPr/>
            <p:nvPr/>
          </p:nvSpPr>
          <p:spPr>
            <a:xfrm>
              <a:off x="9291117" y="3598103"/>
              <a:ext cx="1688149" cy="470560"/>
            </a:xfrm>
            <a:custGeom>
              <a:avLst/>
              <a:gdLst/>
              <a:ahLst/>
              <a:cxnLst/>
              <a:rect l="l" t="t" r="r" b="b"/>
              <a:pathLst>
                <a:path w="39470" h="11002" extrusionOk="0">
                  <a:moveTo>
                    <a:pt x="1227" y="1"/>
                  </a:moveTo>
                  <a:cubicBezTo>
                    <a:pt x="465" y="1"/>
                    <a:pt x="0" y="858"/>
                    <a:pt x="417" y="1501"/>
                  </a:cubicBezTo>
                  <a:lnTo>
                    <a:pt x="6358" y="10561"/>
                  </a:lnTo>
                  <a:cubicBezTo>
                    <a:pt x="6537" y="10835"/>
                    <a:pt x="6847" y="11002"/>
                    <a:pt x="7168" y="11002"/>
                  </a:cubicBezTo>
                  <a:lnTo>
                    <a:pt x="38231" y="11002"/>
                  </a:lnTo>
                  <a:cubicBezTo>
                    <a:pt x="39005" y="11002"/>
                    <a:pt x="39470" y="10145"/>
                    <a:pt x="39041" y="9502"/>
                  </a:cubicBezTo>
                  <a:lnTo>
                    <a:pt x="33112" y="441"/>
                  </a:lnTo>
                  <a:cubicBezTo>
                    <a:pt x="32933" y="167"/>
                    <a:pt x="32624" y="1"/>
                    <a:pt x="32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" dirty="0">
                  <a:solidFill>
                    <a:srgbClr val="FFFFFF"/>
                  </a:solidFill>
                  <a:latin typeface="Fira Sans Extra Condensed Medium"/>
                  <a:sym typeface="Fira Sans Extra Condensed Medium"/>
                </a:rPr>
                <a:t>2030</a:t>
              </a:r>
              <a:endParaRPr dirty="0">
                <a:solidFill>
                  <a:srgbClr val="FFFFFF"/>
                </a:solidFill>
                <a:latin typeface="Fira Sans Extra Condensed Medium"/>
                <a:sym typeface="Fira Sans Extra Condensed Medium"/>
              </a:endParaRPr>
            </a:p>
          </p:txBody>
        </p:sp>
        <p:pic>
          <p:nvPicPr>
            <p:cNvPr id="86" name="Graphic 152" descr="Scientist male with solid fill">
              <a:extLst>
                <a:ext uri="{FF2B5EF4-FFF2-40B4-BE49-F238E27FC236}">
                  <a16:creationId xmlns:a16="http://schemas.microsoft.com/office/drawing/2014/main" id="{391F9595-9E36-3539-4DF5-D0B096CE6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741731" y="2812346"/>
              <a:ext cx="777689" cy="7776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0643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F92E60-527C-5783-9A45-2561EB904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6000" dirty="0">
                <a:latin typeface="Courier New" panose="02070309020205020404" pitchFamily="49" charset="0"/>
                <a:cs typeface="Courier New" panose="02070309020205020404" pitchFamily="49" charset="0"/>
              </a:rPr>
              <a:t>EQUIPA</a:t>
            </a:r>
            <a:endParaRPr lang="en-US" sz="6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670C9A6-D497-C707-EDE5-9B44575C6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>
                <a:latin typeface="Museu slab"/>
              </a:rPr>
              <a:t>Competências</a:t>
            </a:r>
          </a:p>
          <a:p>
            <a:r>
              <a:rPr lang="pt-PT" dirty="0">
                <a:latin typeface="Museu slab"/>
              </a:rPr>
              <a:t>Ligação ao problema</a:t>
            </a:r>
            <a:endParaRPr lang="en-US" dirty="0">
              <a:latin typeface="Museu slab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6FF918C-86D2-BC49-F537-048C53560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52" y="-175603"/>
            <a:ext cx="1452858" cy="145408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3DBC617-DF70-6560-76AC-FF57266B8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41" y="609601"/>
            <a:ext cx="5715000" cy="571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5193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2AB372-D3DA-11F8-B2AC-2B29A1BD7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6000" dirty="0">
                <a:latin typeface="Courier New" panose="02070309020205020404" pitchFamily="49" charset="0"/>
                <a:cs typeface="Courier New" panose="02070309020205020404" pitchFamily="49" charset="0"/>
              </a:rPr>
              <a:t>ORÇAMENTO</a:t>
            </a:r>
            <a:endParaRPr lang="en-US" sz="6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7492D4B-678D-EE09-9DE0-D7D6F243D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>
                <a:latin typeface="Museu slab"/>
              </a:rPr>
              <a:t>Impacto</a:t>
            </a:r>
          </a:p>
          <a:p>
            <a:r>
              <a:rPr lang="pt-PT" dirty="0">
                <a:latin typeface="Museu slab"/>
              </a:rPr>
              <a:t>Tipo de investimento</a:t>
            </a:r>
          </a:p>
          <a:p>
            <a:endParaRPr lang="en-US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F704748-0D8F-D830-07BF-1FD3331BB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52" y="-175603"/>
            <a:ext cx="1452858" cy="145408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0681F0B-98F4-F70F-F090-EF610E74D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" t="2933" r="1166" b="4293"/>
          <a:stretch>
            <a:fillRect/>
          </a:stretch>
        </p:blipFill>
        <p:spPr>
          <a:xfrm>
            <a:off x="4617156" y="2052918"/>
            <a:ext cx="6784622" cy="36237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337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154033-00A5-8886-6B2C-1765CD61B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6000" dirty="0">
                <a:latin typeface="Courier New" panose="02070309020205020404" pitchFamily="49" charset="0"/>
                <a:cs typeface="Courier New" panose="02070309020205020404" pitchFamily="49" charset="0"/>
              </a:rPr>
              <a:t>ACRÓNIMO</a:t>
            </a:r>
            <a:endParaRPr lang="en-US" sz="6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3A09089-3382-1772-B2C4-98C341459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>
                <a:latin typeface="Museu slab"/>
              </a:rPr>
              <a:t>PROPOSTA DE VALOR (ONE LINER)</a:t>
            </a:r>
            <a:endParaRPr lang="en-US" dirty="0">
              <a:latin typeface="Museu slab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A32392F-91BB-69F2-2509-E4271F691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52" y="-175603"/>
            <a:ext cx="1452858" cy="145408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9946A07-5934-1D03-798F-07698A39F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097" y="1619953"/>
            <a:ext cx="4470401" cy="44704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66684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BF3EE9-9FF2-BC51-AFE8-20F21FACE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6000" dirty="0">
                <a:latin typeface="Courier New" panose="02070309020205020404" pitchFamily="49" charset="0"/>
                <a:cs typeface="Courier New" panose="02070309020205020404" pitchFamily="49" charset="0"/>
              </a:rPr>
              <a:t>ACRÓNIMO</a:t>
            </a:r>
            <a:endParaRPr lang="en-US" sz="6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882AE97-369A-8CFD-C1A6-070E9DCD1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1843829"/>
            <a:ext cx="8946541" cy="4195481"/>
          </a:xfrm>
        </p:spPr>
        <p:txBody>
          <a:bodyPr>
            <a:normAutofit/>
          </a:bodyPr>
          <a:lstStyle/>
          <a:p>
            <a:r>
              <a:rPr lang="pt-PT" sz="2800" dirty="0">
                <a:latin typeface="Museu slab"/>
              </a:rPr>
              <a:t>Email</a:t>
            </a:r>
            <a:endParaRPr lang="en-US" sz="2800" dirty="0">
              <a:latin typeface="Museu slab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D87DA27-F116-B2DC-C8F1-74B126EE9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52" y="-175603"/>
            <a:ext cx="1452858" cy="145408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A92AF4A-0DDF-0C3B-C3A3-E42830CA5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775" y="1454606"/>
            <a:ext cx="5923181" cy="39487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9DF61A09-1807-5AAF-FE7A-FA029A7F41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04" y="6114343"/>
            <a:ext cx="11984391" cy="52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63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F7EB63-4270-3F01-6A92-856226022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6000" dirty="0">
                <a:latin typeface="Courier New" panose="02070309020205020404" pitchFamily="49" charset="0"/>
                <a:cs typeface="Courier New" panose="02070309020205020404" pitchFamily="49" charset="0"/>
              </a:rPr>
              <a:t>Avaliação</a:t>
            </a:r>
            <a:endParaRPr lang="pt-PT" sz="6000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F6FCC87-DA6F-412E-AD57-D003F0881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>
                <a:latin typeface="Museu slab"/>
              </a:rPr>
              <a:t>Serão avaliados os seguintes critérios:</a:t>
            </a:r>
          </a:p>
          <a:p>
            <a:pPr marL="0" indent="0">
              <a:buNone/>
            </a:pPr>
            <a:endParaRPr lang="pt-PT" dirty="0">
              <a:latin typeface="Museu slab"/>
            </a:endParaRPr>
          </a:p>
          <a:p>
            <a:pPr marL="514350" indent="-514350">
              <a:buAutoNum type="arabicPeriod"/>
            </a:pPr>
            <a:r>
              <a:rPr lang="pt-PT" dirty="0">
                <a:latin typeface="Museu slab"/>
              </a:rPr>
              <a:t>Inovação;</a:t>
            </a:r>
          </a:p>
          <a:p>
            <a:pPr marL="514350" indent="-514350">
              <a:buAutoNum type="arabicPeriod"/>
            </a:pPr>
            <a:r>
              <a:rPr lang="pt-PT" dirty="0">
                <a:latin typeface="Museu slab"/>
              </a:rPr>
              <a:t>Impacto + Sustentabilidade;</a:t>
            </a:r>
          </a:p>
          <a:p>
            <a:pPr marL="514350" indent="-514350">
              <a:buAutoNum type="arabicPeriod"/>
            </a:pPr>
            <a:r>
              <a:rPr lang="pt-PT" dirty="0">
                <a:latin typeface="Museu slab"/>
              </a:rPr>
              <a:t>Viabilidade;</a:t>
            </a:r>
          </a:p>
          <a:p>
            <a:pPr marL="514350" indent="-514350">
              <a:buAutoNum type="arabicPeriod"/>
            </a:pPr>
            <a:r>
              <a:rPr lang="pt-PT" dirty="0">
                <a:latin typeface="Museu slab"/>
              </a:rPr>
              <a:t>Clareza da Apresentação.</a:t>
            </a:r>
            <a:endParaRPr lang="en-US" dirty="0">
              <a:latin typeface="Museu slab"/>
            </a:endParaRPr>
          </a:p>
          <a:p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748E2E1-C93A-6097-CE4A-3FDD29AD5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016" y="1407507"/>
            <a:ext cx="4493672" cy="44936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1E594F2-1F57-50BF-231D-97AE4F2337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52" y="-175603"/>
            <a:ext cx="1452858" cy="145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37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A8BAF6-9589-A306-95E6-495F8E342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6000" dirty="0">
                <a:latin typeface="Courier New" panose="02070309020205020404" pitchFamily="49" charset="0"/>
                <a:cs typeface="Courier New" panose="02070309020205020404" pitchFamily="49" charset="0"/>
              </a:rPr>
              <a:t>ACRÓNIMO</a:t>
            </a:r>
            <a:endParaRPr lang="pt-PT" sz="60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074B05D-5854-F1C1-29F0-0376F3DC0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52" y="-175603"/>
            <a:ext cx="1452858" cy="145408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1ADB470-6BB1-C51E-DC1D-F2597CAD91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579" y="1853248"/>
            <a:ext cx="6376841" cy="42478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95480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945C43A1-C09A-9501-5FAB-495C675327D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75" y="1722019"/>
            <a:ext cx="10708849" cy="48572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24899A4-A005-CC36-1B37-1EA62633C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6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HOOK</a:t>
            </a:r>
            <a:endParaRPr lang="en-US" sz="6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74464B6-DD49-0C58-4180-68985ED34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575" y="2118531"/>
            <a:ext cx="8946541" cy="4195481"/>
          </a:xfrm>
        </p:spPr>
        <p:txBody>
          <a:bodyPr/>
          <a:lstStyle/>
          <a:p>
            <a:r>
              <a:rPr lang="pt-PT" dirty="0">
                <a:solidFill>
                  <a:schemeClr val="bg1"/>
                </a:solidFill>
                <a:latin typeface="Museu slab"/>
              </a:rPr>
              <a:t>Capta a atenção em 10 segundos</a:t>
            </a:r>
            <a:endParaRPr lang="en-US" dirty="0">
              <a:solidFill>
                <a:schemeClr val="bg1"/>
              </a:solidFill>
              <a:latin typeface="Museu slab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A383B17-224B-4458-CA68-82A484F017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52" y="-175603"/>
            <a:ext cx="1452858" cy="145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28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EF6804-9131-B823-893D-75734754D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6000" dirty="0">
                <a:latin typeface="Courier New" panose="02070309020205020404" pitchFamily="49" charset="0"/>
                <a:cs typeface="Courier New" panose="02070309020205020404" pitchFamily="49" charset="0"/>
              </a:rPr>
              <a:t>PROBLEMA</a:t>
            </a:r>
            <a:endParaRPr lang="en-US" sz="6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2AF5330-D1AD-F821-6353-DD2958787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>
                <a:latin typeface="Museu slab"/>
              </a:rPr>
              <a:t>Dados (Data)</a:t>
            </a:r>
          </a:p>
          <a:p>
            <a:r>
              <a:rPr lang="pt-PT" dirty="0">
                <a:latin typeface="Museu slab"/>
              </a:rPr>
              <a:t>Ligar diretamente ao problema/Porque é crítico?</a:t>
            </a:r>
          </a:p>
          <a:p>
            <a:r>
              <a:rPr lang="pt-PT" dirty="0">
                <a:latin typeface="Museu slab"/>
              </a:rPr>
              <a:t>Estatísticas</a:t>
            </a:r>
          </a:p>
          <a:p>
            <a:r>
              <a:rPr lang="pt-PT" dirty="0">
                <a:latin typeface="Museu slab"/>
              </a:rPr>
              <a:t>“Dores”</a:t>
            </a:r>
          </a:p>
          <a:p>
            <a:r>
              <a:rPr lang="pt-PT" dirty="0">
                <a:latin typeface="Museu slab"/>
              </a:rPr>
              <a:t>Consequências</a:t>
            </a:r>
            <a:endParaRPr lang="en-US" dirty="0">
              <a:latin typeface="Museu slab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7B25A15-AC65-D51E-4A46-39E73E4BE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689" y="2589885"/>
            <a:ext cx="3658514" cy="365851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035AE62-3D3A-9952-56AC-AADBBED995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52" y="-175603"/>
            <a:ext cx="1452858" cy="145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09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D5AB5B1-7B43-A707-B7EF-1E9160F29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4"/>
          <a:stretch>
            <a:fillRect/>
          </a:stretch>
        </p:blipFill>
        <p:spPr>
          <a:xfrm>
            <a:off x="0" y="0"/>
            <a:ext cx="12191999" cy="684657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ED725C5-237C-E6B2-CBD5-1648D5371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6000" dirty="0">
                <a:latin typeface="Courier New" panose="02070309020205020404" pitchFamily="49" charset="0"/>
                <a:cs typeface="Courier New" panose="02070309020205020404" pitchFamily="49" charset="0"/>
              </a:rPr>
              <a:t>OPORTUNIDADE</a:t>
            </a:r>
            <a:endParaRPr lang="en-US" sz="6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D0364D9-2F11-AC3A-D114-26632707B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sz="2400" dirty="0">
                <a:latin typeface="Museu slab"/>
              </a:rPr>
              <a:t>Tendências</a:t>
            </a:r>
          </a:p>
          <a:p>
            <a:r>
              <a:rPr lang="pt-PT" sz="2400" dirty="0">
                <a:latin typeface="Museu slab"/>
              </a:rPr>
              <a:t>Falhas</a:t>
            </a:r>
          </a:p>
          <a:p>
            <a:r>
              <a:rPr lang="pt-PT" sz="2400" dirty="0">
                <a:latin typeface="Museu slab"/>
              </a:rPr>
              <a:t>Impacto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47B1769-5A8E-CA31-EBF3-0ADF6DD36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990" y="-100297"/>
            <a:ext cx="1855470" cy="185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26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B8A74-B974-6EBF-D6D5-F40158C9B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6000" dirty="0">
                <a:latin typeface="Courier New" panose="02070309020205020404" pitchFamily="49" charset="0"/>
                <a:cs typeface="Courier New" panose="02070309020205020404" pitchFamily="49" charset="0"/>
              </a:rPr>
              <a:t>ESTADO</a:t>
            </a:r>
            <a:r>
              <a:rPr lang="pt-PT" dirty="0"/>
              <a:t> </a:t>
            </a:r>
            <a:r>
              <a:rPr lang="pt-PT" sz="6000" dirty="0">
                <a:latin typeface="Courier New" panose="02070309020205020404" pitchFamily="49" charset="0"/>
                <a:cs typeface="Courier New" panose="02070309020205020404" pitchFamily="49" charset="0"/>
              </a:rPr>
              <a:t>DA</a:t>
            </a:r>
            <a:r>
              <a:rPr lang="pt-PT" dirty="0"/>
              <a:t> </a:t>
            </a:r>
            <a:r>
              <a:rPr lang="pt-PT" sz="6000" dirty="0">
                <a:latin typeface="Courier New" panose="02070309020205020404" pitchFamily="49" charset="0"/>
                <a:cs typeface="Courier New" panose="02070309020205020404" pitchFamily="49" charset="0"/>
              </a:rPr>
              <a:t>ARTE/TRL</a:t>
            </a:r>
            <a:endParaRPr lang="en-US" sz="6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AD5FC0D-1CFA-67F0-201C-499EF3D9F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>
                <a:latin typeface="Museu slab"/>
              </a:rPr>
              <a:t>O que já existe</a:t>
            </a:r>
          </a:p>
          <a:p>
            <a:r>
              <a:rPr lang="pt-PT" dirty="0">
                <a:latin typeface="Museu slab"/>
              </a:rPr>
              <a:t>TRL atual</a:t>
            </a:r>
            <a:endParaRPr lang="en-US" dirty="0">
              <a:latin typeface="Museu slab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457CF4E-87EF-BEC1-BFE9-8EFCF5884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52" y="-175603"/>
            <a:ext cx="1452858" cy="145408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28ED02F-0346-3F4A-5329-A26B57EF5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98" y="2410990"/>
            <a:ext cx="4122960" cy="3298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93782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D0DEF56-3044-5B38-B803-3DF9D5196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1" y="74832"/>
            <a:ext cx="10182578" cy="670144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77DEC15-304F-0D22-782B-E3C9E54A4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6000" dirty="0">
                <a:latin typeface="Courier New" panose="02070309020205020404" pitchFamily="49" charset="0"/>
                <a:cs typeface="Courier New" panose="02070309020205020404" pitchFamily="49" charset="0"/>
              </a:rPr>
              <a:t>CONCORRÊNCIA</a:t>
            </a:r>
            <a:endParaRPr lang="en-US" sz="6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6765589-DA14-7647-B992-4F2825B1D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5223" y="1940030"/>
            <a:ext cx="8946541" cy="4195481"/>
          </a:xfrm>
        </p:spPr>
        <p:txBody>
          <a:bodyPr>
            <a:normAutofit/>
          </a:bodyPr>
          <a:lstStyle/>
          <a:p>
            <a:r>
              <a:rPr lang="pt-PT" sz="2800" dirty="0">
                <a:latin typeface="Museu slab"/>
              </a:rPr>
              <a:t>Características</a:t>
            </a:r>
          </a:p>
          <a:p>
            <a:r>
              <a:rPr lang="pt-PT" sz="2800" dirty="0">
                <a:latin typeface="Museu slab"/>
              </a:rPr>
              <a:t>Diferenciação</a:t>
            </a:r>
            <a:endParaRPr lang="en-US" sz="2800" dirty="0">
              <a:latin typeface="Museu slab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911F3A7-0633-4C32-0AC7-082EBCC1F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52" y="-175603"/>
            <a:ext cx="1452858" cy="145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016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6B2878-B635-7990-60F8-BCB4ADB2D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6000" dirty="0">
                <a:latin typeface="Courier New" panose="02070309020205020404" pitchFamily="49" charset="0"/>
                <a:cs typeface="Courier New" panose="02070309020205020404" pitchFamily="49" charset="0"/>
              </a:rPr>
              <a:t>SOLUÇÃO</a:t>
            </a:r>
            <a:endParaRPr lang="en-US" sz="6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C7E77C4-C5F4-0CFF-4108-E1EEEF460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>
                <a:latin typeface="Museu slab"/>
              </a:rPr>
              <a:t>O que é?</a:t>
            </a:r>
          </a:p>
          <a:p>
            <a:r>
              <a:rPr lang="pt-PT" dirty="0">
                <a:latin typeface="Museu slab"/>
              </a:rPr>
              <a:t>Como funciona?</a:t>
            </a:r>
          </a:p>
          <a:p>
            <a:r>
              <a:rPr lang="pt-PT" dirty="0">
                <a:latin typeface="Museu slab"/>
              </a:rPr>
              <a:t>Para quem?</a:t>
            </a:r>
            <a:endParaRPr lang="en-US" dirty="0">
              <a:latin typeface="Museu slab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B22ABE0-956F-F912-5244-D30926273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52" y="-175603"/>
            <a:ext cx="1452858" cy="1454088"/>
          </a:xfrm>
          <a:prstGeom prst="rect">
            <a:avLst/>
          </a:prstGeom>
        </p:spPr>
      </p:pic>
      <p:pic>
        <p:nvPicPr>
          <p:cNvPr id="5" name="Gráfico 4" descr="Ideia brilhante com preenchimento sólido">
            <a:extLst>
              <a:ext uri="{FF2B5EF4-FFF2-40B4-BE49-F238E27FC236}">
                <a16:creationId xmlns:a16="http://schemas.microsoft.com/office/drawing/2014/main" id="{E04F9A47-CFCD-8069-5F09-E667BD029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32021" y="1433870"/>
            <a:ext cx="2076450" cy="2076450"/>
          </a:xfrm>
          <a:prstGeom prst="rect">
            <a:avLst/>
          </a:prstGeom>
        </p:spPr>
      </p:pic>
      <p:sp>
        <p:nvSpPr>
          <p:cNvPr id="6" name="Google Shape;268;p34">
            <a:extLst>
              <a:ext uri="{FF2B5EF4-FFF2-40B4-BE49-F238E27FC236}">
                <a16:creationId xmlns:a16="http://schemas.microsoft.com/office/drawing/2014/main" id="{76995E3F-751F-312C-3F68-1ABF29FE790F}"/>
              </a:ext>
            </a:extLst>
          </p:cNvPr>
          <p:cNvSpPr/>
          <p:nvPr/>
        </p:nvSpPr>
        <p:spPr>
          <a:xfrm>
            <a:off x="3706015" y="3288817"/>
            <a:ext cx="8485985" cy="2666305"/>
          </a:xfrm>
          <a:custGeom>
            <a:avLst/>
            <a:gdLst/>
            <a:ahLst/>
            <a:cxnLst/>
            <a:rect l="l" t="t" r="r" b="b"/>
            <a:pathLst>
              <a:path w="375403" h="117952" extrusionOk="0">
                <a:moveTo>
                  <a:pt x="84061" y="0"/>
                </a:moveTo>
                <a:lnTo>
                  <a:pt x="84061" y="5104"/>
                </a:lnTo>
                <a:cubicBezTo>
                  <a:pt x="84061" y="7172"/>
                  <a:pt x="82360" y="8873"/>
                  <a:pt x="80258" y="8873"/>
                </a:cubicBezTo>
                <a:lnTo>
                  <a:pt x="19081" y="8873"/>
                </a:lnTo>
                <a:cubicBezTo>
                  <a:pt x="8574" y="8873"/>
                  <a:pt x="1" y="17446"/>
                  <a:pt x="1" y="27954"/>
                </a:cubicBezTo>
                <a:cubicBezTo>
                  <a:pt x="1" y="38495"/>
                  <a:pt x="8574" y="47067"/>
                  <a:pt x="19081" y="47067"/>
                </a:cubicBezTo>
                <a:lnTo>
                  <a:pt x="151743" y="47067"/>
                </a:lnTo>
                <a:cubicBezTo>
                  <a:pt x="160749" y="47067"/>
                  <a:pt x="168088" y="54373"/>
                  <a:pt x="168088" y="63413"/>
                </a:cubicBezTo>
                <a:cubicBezTo>
                  <a:pt x="168088" y="72419"/>
                  <a:pt x="160749" y="79758"/>
                  <a:pt x="151743" y="79758"/>
                </a:cubicBezTo>
                <a:lnTo>
                  <a:pt x="19081" y="79758"/>
                </a:lnTo>
                <a:cubicBezTo>
                  <a:pt x="8574" y="79758"/>
                  <a:pt x="1" y="88330"/>
                  <a:pt x="1" y="98838"/>
                </a:cubicBezTo>
                <a:cubicBezTo>
                  <a:pt x="1" y="109379"/>
                  <a:pt x="8574" y="117952"/>
                  <a:pt x="19081" y="117952"/>
                </a:cubicBezTo>
                <a:lnTo>
                  <a:pt x="375402" y="117952"/>
                </a:lnTo>
                <a:cubicBezTo>
                  <a:pt x="375169" y="117051"/>
                  <a:pt x="374969" y="116117"/>
                  <a:pt x="374802" y="115216"/>
                </a:cubicBezTo>
                <a:lnTo>
                  <a:pt x="19081" y="115216"/>
                </a:lnTo>
                <a:cubicBezTo>
                  <a:pt x="10075" y="115216"/>
                  <a:pt x="2736" y="107878"/>
                  <a:pt x="2736" y="98838"/>
                </a:cubicBezTo>
                <a:cubicBezTo>
                  <a:pt x="2736" y="89831"/>
                  <a:pt x="10075" y="82493"/>
                  <a:pt x="19081" y="82493"/>
                </a:cubicBezTo>
                <a:lnTo>
                  <a:pt x="151743" y="82493"/>
                </a:lnTo>
                <a:cubicBezTo>
                  <a:pt x="162250" y="82493"/>
                  <a:pt x="170823" y="73920"/>
                  <a:pt x="170823" y="63413"/>
                </a:cubicBezTo>
                <a:cubicBezTo>
                  <a:pt x="170823" y="52872"/>
                  <a:pt x="162250" y="44299"/>
                  <a:pt x="151743" y="44299"/>
                </a:cubicBezTo>
                <a:lnTo>
                  <a:pt x="19081" y="44299"/>
                </a:lnTo>
                <a:cubicBezTo>
                  <a:pt x="10075" y="44299"/>
                  <a:pt x="2736" y="36960"/>
                  <a:pt x="2736" y="27954"/>
                </a:cubicBezTo>
                <a:cubicBezTo>
                  <a:pt x="2736" y="18947"/>
                  <a:pt x="10075" y="11609"/>
                  <a:pt x="19081" y="11609"/>
                </a:cubicBezTo>
                <a:lnTo>
                  <a:pt x="80258" y="11609"/>
                </a:lnTo>
                <a:cubicBezTo>
                  <a:pt x="83861" y="11609"/>
                  <a:pt x="86796" y="8673"/>
                  <a:pt x="86796" y="5104"/>
                </a:cubicBezTo>
                <a:lnTo>
                  <a:pt x="86796" y="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76524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ão">
  <a:themeElements>
    <a:clrScheme name="Ião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ão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ão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276</TotalTime>
  <Words>166</Words>
  <Application>Microsoft Office PowerPoint</Application>
  <PresentationFormat>Ecrã Panorâmico</PresentationFormat>
  <Paragraphs>67</Paragraphs>
  <Slides>15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15</vt:i4>
      </vt:variant>
    </vt:vector>
  </HeadingPairs>
  <TitlesOfParts>
    <vt:vector size="25" baseType="lpstr">
      <vt:lpstr>Arial Black</vt:lpstr>
      <vt:lpstr>Century Gothic</vt:lpstr>
      <vt:lpstr>Courier New</vt:lpstr>
      <vt:lpstr>Fira Sans Extra Condensed Medium</vt:lpstr>
      <vt:lpstr>Gill Sans MT</vt:lpstr>
      <vt:lpstr>Museo Slab 700</vt:lpstr>
      <vt:lpstr>Museu slab</vt:lpstr>
      <vt:lpstr>Roboto</vt:lpstr>
      <vt:lpstr>Wingdings 3</vt:lpstr>
      <vt:lpstr>Ião</vt:lpstr>
      <vt:lpstr>P i t c h</vt:lpstr>
      <vt:lpstr>Avaliação</vt:lpstr>
      <vt:lpstr>ACRÓNIMO</vt:lpstr>
      <vt:lpstr>HOOK</vt:lpstr>
      <vt:lpstr>PROBLEMA</vt:lpstr>
      <vt:lpstr>OPORTUNIDADE</vt:lpstr>
      <vt:lpstr>ESTADO DA ARTE/TRL</vt:lpstr>
      <vt:lpstr>CONCORRÊNCIA</vt:lpstr>
      <vt:lpstr>SOLUÇÃO</vt:lpstr>
      <vt:lpstr>VALOR/BENEFÍCIOS</vt:lpstr>
      <vt:lpstr>ROADMAP/VALORIZAÇÃO</vt:lpstr>
      <vt:lpstr>EQUIPA</vt:lpstr>
      <vt:lpstr>ORÇAMENTO</vt:lpstr>
      <vt:lpstr>ACRÓNIMO</vt:lpstr>
      <vt:lpstr>ACRÓNIMO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Bernardo Rocha</dc:creator>
  <cp:lastModifiedBy>Pedro Oliveira</cp:lastModifiedBy>
  <cp:revision>5</cp:revision>
  <dcterms:created xsi:type="dcterms:W3CDTF">2026-04-22T11:24:33Z</dcterms:created>
  <dcterms:modified xsi:type="dcterms:W3CDTF">2026-04-23T11:40:38Z</dcterms:modified>
</cp:coreProperties>
</file>